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handoutMasterIdLst>
    <p:handoutMasterId r:id="rId183"/>
  </p:handoutMasterIdLst>
  <p:sldIdLst>
    <p:sldId id="410" r:id="rId2"/>
    <p:sldId id="411" r:id="rId3"/>
    <p:sldId id="442" r:id="rId4"/>
    <p:sldId id="258" r:id="rId5"/>
    <p:sldId id="259" r:id="rId6"/>
    <p:sldId id="413" r:id="rId7"/>
    <p:sldId id="260" r:id="rId8"/>
    <p:sldId id="261" r:id="rId9"/>
    <p:sldId id="262" r:id="rId10"/>
    <p:sldId id="263" r:id="rId11"/>
    <p:sldId id="264" r:id="rId12"/>
    <p:sldId id="265" r:id="rId13"/>
    <p:sldId id="266" r:id="rId14"/>
    <p:sldId id="414" r:id="rId15"/>
    <p:sldId id="267" r:id="rId16"/>
    <p:sldId id="268" r:id="rId17"/>
    <p:sldId id="270" r:id="rId18"/>
    <p:sldId id="271" r:id="rId19"/>
    <p:sldId id="415" r:id="rId20"/>
    <p:sldId id="416" r:id="rId21"/>
    <p:sldId id="272" r:id="rId22"/>
    <p:sldId id="418" r:id="rId23"/>
    <p:sldId id="417" r:id="rId24"/>
    <p:sldId id="273" r:id="rId25"/>
    <p:sldId id="274" r:id="rId26"/>
    <p:sldId id="275" r:id="rId27"/>
    <p:sldId id="276" r:id="rId28"/>
    <p:sldId id="419" r:id="rId29"/>
    <p:sldId id="277" r:id="rId30"/>
    <p:sldId id="278" r:id="rId31"/>
    <p:sldId id="405" r:id="rId32"/>
    <p:sldId id="279" r:id="rId33"/>
    <p:sldId id="280" r:id="rId34"/>
    <p:sldId id="406" r:id="rId35"/>
    <p:sldId id="281" r:id="rId36"/>
    <p:sldId id="282" r:id="rId37"/>
    <p:sldId id="420" r:id="rId38"/>
    <p:sldId id="421" r:id="rId39"/>
    <p:sldId id="424" r:id="rId40"/>
    <p:sldId id="425" r:id="rId41"/>
    <p:sldId id="422" r:id="rId42"/>
    <p:sldId id="423" r:id="rId43"/>
    <p:sldId id="426" r:id="rId44"/>
    <p:sldId id="429" r:id="rId45"/>
    <p:sldId id="427" r:id="rId46"/>
    <p:sldId id="428" r:id="rId47"/>
    <p:sldId id="430" r:id="rId48"/>
    <p:sldId id="431" r:id="rId49"/>
    <p:sldId id="432" r:id="rId50"/>
    <p:sldId id="433" r:id="rId51"/>
    <p:sldId id="435" r:id="rId52"/>
    <p:sldId id="436" r:id="rId53"/>
    <p:sldId id="434" r:id="rId54"/>
    <p:sldId id="284" r:id="rId55"/>
    <p:sldId id="440" r:id="rId56"/>
    <p:sldId id="412" r:id="rId57"/>
    <p:sldId id="438" r:id="rId58"/>
    <p:sldId id="439" r:id="rId59"/>
    <p:sldId id="437" r:id="rId60"/>
    <p:sldId id="441"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8" r:id="rId84"/>
    <p:sldId id="309" r:id="rId85"/>
    <p:sldId id="307" r:id="rId86"/>
    <p:sldId id="310" r:id="rId87"/>
    <p:sldId id="311" r:id="rId88"/>
    <p:sldId id="312" r:id="rId89"/>
    <p:sldId id="313" r:id="rId90"/>
    <p:sldId id="314" r:id="rId91"/>
    <p:sldId id="407" r:id="rId92"/>
    <p:sldId id="315" r:id="rId93"/>
    <p:sldId id="316" r:id="rId94"/>
    <p:sldId id="317"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75" r:id="rId153"/>
    <p:sldId id="376" r:id="rId154"/>
    <p:sldId id="377" r:id="rId155"/>
    <p:sldId id="378" r:id="rId156"/>
    <p:sldId id="408" r:id="rId157"/>
    <p:sldId id="379" r:id="rId158"/>
    <p:sldId id="380" r:id="rId159"/>
    <p:sldId id="381" r:id="rId160"/>
    <p:sldId id="409" r:id="rId161"/>
    <p:sldId id="382" r:id="rId162"/>
    <p:sldId id="383" r:id="rId163"/>
    <p:sldId id="384" r:id="rId164"/>
    <p:sldId id="385" r:id="rId165"/>
    <p:sldId id="386" r:id="rId166"/>
    <p:sldId id="387" r:id="rId167"/>
    <p:sldId id="388" r:id="rId168"/>
    <p:sldId id="389" r:id="rId169"/>
    <p:sldId id="390" r:id="rId170"/>
    <p:sldId id="391" r:id="rId171"/>
    <p:sldId id="392" r:id="rId172"/>
    <p:sldId id="393" r:id="rId173"/>
    <p:sldId id="394" r:id="rId174"/>
    <p:sldId id="395" r:id="rId175"/>
    <p:sldId id="396" r:id="rId176"/>
    <p:sldId id="397" r:id="rId177"/>
    <p:sldId id="398" r:id="rId178"/>
    <p:sldId id="399" r:id="rId179"/>
    <p:sldId id="400" r:id="rId180"/>
    <p:sldId id="404"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101AC7-A7A4-4A3E-BAA2-12A80325538F}">
          <p14:sldIdLst>
            <p14:sldId id="410"/>
            <p14:sldId id="411"/>
            <p14:sldId id="442"/>
          </p14:sldIdLst>
        </p14:section>
        <p14:section name="MVC in Context" id="{25FE4F23-3EEF-4D3E-B7BF-D2D6B9D9480F}">
          <p14:sldIdLst>
            <p14:sldId id="258"/>
            <p14:sldId id="259"/>
            <p14:sldId id="413"/>
            <p14:sldId id="260"/>
            <p14:sldId id="261"/>
            <p14:sldId id="262"/>
            <p14:sldId id="263"/>
            <p14:sldId id="264"/>
            <p14:sldId id="265"/>
            <p14:sldId id="266"/>
            <p14:sldId id="414"/>
            <p14:sldId id="267"/>
            <p14:sldId id="268"/>
            <p14:sldId id="270"/>
            <p14:sldId id="271"/>
            <p14:sldId id="415"/>
            <p14:sldId id="416"/>
            <p14:sldId id="272"/>
            <p14:sldId id="418"/>
            <p14:sldId id="417"/>
            <p14:sldId id="273"/>
          </p14:sldIdLst>
        </p14:section>
        <p14:section name="MVC Pattern &amp; Tools" id="{A8E70489-CB92-4FEA-8438-99175B8C586A}">
          <p14:sldIdLst>
            <p14:sldId id="274"/>
            <p14:sldId id="275"/>
            <p14:sldId id="276"/>
            <p14:sldId id="419"/>
            <p14:sldId id="277"/>
            <p14:sldId id="278"/>
            <p14:sldId id="405"/>
            <p14:sldId id="279"/>
            <p14:sldId id="280"/>
            <p14:sldId id="406"/>
            <p14:sldId id="281"/>
            <p14:sldId id="282"/>
            <p14:sldId id="420"/>
            <p14:sldId id="421"/>
            <p14:sldId id="424"/>
            <p14:sldId id="425"/>
            <p14:sldId id="422"/>
            <p14:sldId id="423"/>
            <p14:sldId id="426"/>
            <p14:sldId id="429"/>
            <p14:sldId id="427"/>
            <p14:sldId id="428"/>
            <p14:sldId id="430"/>
            <p14:sldId id="431"/>
            <p14:sldId id="432"/>
            <p14:sldId id="433"/>
            <p14:sldId id="435"/>
            <p14:sldId id="436"/>
            <p14:sldId id="434"/>
            <p14:sldId id="284"/>
            <p14:sldId id="440"/>
            <p14:sldId id="412"/>
            <p14:sldId id="438"/>
            <p14:sldId id="439"/>
            <p14:sldId id="437"/>
            <p14:sldId id="441"/>
          </p14:sldIdLst>
        </p14:section>
        <p14:section name="Part II: ASP.NET Life Cycle" id="{866FFF86-6C30-4065-B8FD-FA17A3407110}">
          <p14:sldIdLst>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8"/>
            <p14:sldId id="309"/>
            <p14:sldId id="307"/>
            <p14:sldId id="310"/>
            <p14:sldId id="311"/>
            <p14:sldId id="312"/>
            <p14:sldId id="313"/>
            <p14:sldId id="314"/>
            <p14:sldId id="407"/>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Lst>
        </p14:section>
        <p14:section name="Modules" id="{8B571DC3-C742-4FDE-BB89-9A751D5E986D}">
          <p14:sldIdLst>
            <p14:sldId id="339"/>
            <p14:sldId id="340"/>
            <p14:sldId id="341"/>
            <p14:sldId id="342"/>
            <p14:sldId id="343"/>
            <p14:sldId id="344"/>
            <p14:sldId id="345"/>
            <p14:sldId id="346"/>
            <p14:sldId id="347"/>
            <p14:sldId id="348"/>
            <p14:sldId id="349"/>
            <p14:sldId id="350"/>
            <p14:sldId id="351"/>
            <p14:sldId id="352"/>
            <p14:sldId id="353"/>
            <p14:sldId id="354"/>
            <p14:sldId id="355"/>
          </p14:sldIdLst>
        </p14:section>
        <p14:section name="Handlers" id="{74165C22-C1F9-480B-9BCE-6174C811A332}">
          <p14:sldIdLst>
            <p14:sldId id="356"/>
            <p14:sldId id="357"/>
            <p14:sldId id="358"/>
            <p14:sldId id="359"/>
            <p14:sldId id="360"/>
            <p14:sldId id="361"/>
            <p14:sldId id="362"/>
            <p14:sldId id="363"/>
          </p14:sldIdLst>
        </p14:section>
        <p14:section name="Disrupting Life Cycle" id="{A73B6608-1C86-4AB5-B9C3-E0C9256357F0}">
          <p14:sldIdLst>
            <p14:sldId id="364"/>
          </p14:sldIdLst>
        </p14:section>
        <p14:section name="Detecing Device Capabilities" id="{0611C328-F040-418E-9528-C86DAD208025}">
          <p14:sldIdLst>
            <p14:sldId id="365"/>
          </p14:sldIdLst>
        </p14:section>
        <p14:section name="Tracing Requests" id="{977B7197-E1FC-485C-99FF-0B80A20EFBD9}">
          <p14:sldIdLst>
            <p14:sldId id="366"/>
          </p14:sldIdLst>
        </p14:section>
        <p14:section name="Part III: Configuration" id="{D99FCB80-7E9F-4D55-81CC-682BB4BCCEEF}">
          <p14:sldIdLst>
            <p14:sldId id="367"/>
            <p14:sldId id="368"/>
            <p14:sldId id="369"/>
            <p14:sldId id="370"/>
            <p14:sldId id="371"/>
            <p14:sldId id="372"/>
            <p14:sldId id="373"/>
            <p14:sldId id="374"/>
            <p14:sldId id="375"/>
            <p14:sldId id="376"/>
            <p14:sldId id="377"/>
            <p14:sldId id="378"/>
            <p14:sldId id="408"/>
            <p14:sldId id="379"/>
            <p14:sldId id="380"/>
            <p14:sldId id="381"/>
            <p14:sldId id="409"/>
            <p14:sldId id="382"/>
            <p14:sldId id="383"/>
            <p14:sldId id="384"/>
            <p14:sldId id="385"/>
            <p14:sldId id="386"/>
            <p14:sldId id="387"/>
            <p14:sldId id="388"/>
            <p14:sldId id="389"/>
          </p14:sldIdLst>
        </p14:section>
        <p14:section name="State Data" id="{A1DD4B79-8207-4E53-9D1A-E95B04192EB0}">
          <p14:sldIdLst>
            <p14:sldId id="390"/>
            <p14:sldId id="391"/>
            <p14:sldId id="392"/>
            <p14:sldId id="393"/>
            <p14:sldId id="394"/>
            <p14:sldId id="395"/>
            <p14:sldId id="396"/>
            <p14:sldId id="397"/>
          </p14:sldIdLst>
        </p14:section>
        <p14:section name="Caching Data" id="{DBB7A4E7-1F90-43E5-81E4-3830373F26A1}">
          <p14:sldIdLst>
            <p14:sldId id="398"/>
          </p14:sldIdLst>
        </p14:section>
        <p14:section name="Caching Content" id="{C8F4C0DF-B469-4161-9BDC-0059BD8D46FF}">
          <p14:sldIdLst>
            <p14:sldId id="399"/>
          </p14:sldIdLst>
        </p14:section>
        <p14:section name="Identity" id="{4668AFB5-9E8A-4EAD-948C-C91CE23B18FA}">
          <p14:sldIdLst>
            <p14:sldId id="400"/>
          </p14:sldIdLst>
        </p14:section>
        <p14:section name="Applying Identity" id="{7EB237E5-EE5A-45F1-B5B8-BD28819EDBE1}">
          <p14:sldIdLst/>
        </p14:section>
        <p14:section name="Advanced Identity" id="{B1CE8230-8919-4A29-A7A4-5FB7CD9C7AC4}">
          <p14:sldIdLst/>
        </p14:section>
        <p14:section name="Appendix Section" id="{1AA6E16E-89C6-4A91-A272-371943C54A1B}">
          <p14:sldIdLst>
            <p14:sldId id="4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8" autoAdjust="0"/>
    <p:restoredTop sz="94660"/>
  </p:normalViewPr>
  <p:slideViewPr>
    <p:cSldViewPr snapToGrid="0">
      <p:cViewPr>
        <p:scale>
          <a:sx n="100" d="100"/>
          <a:sy n="100" d="100"/>
        </p:scale>
        <p:origin x="156" y="312"/>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6/21/2018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25 Apr 2018</a:t>
            </a:r>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4095017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BBABC8-77CB-42D0-8117-8FAD2EA487F2}" type="datetime3">
              <a:rPr lang="en-US" smtClean="0"/>
              <a:t>21 June 2018</a:t>
            </a:fld>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3436" y="-4903966"/>
            <a:ext cx="914400" cy="1093622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vert" lIns="91440" tIns="45720" rIns="91440" bIns="45720" rtlCol="0" anchor="ctr" anchorCtr="0">
            <a:normAutofit fontScale="92500" lnSpcReduction="10000"/>
          </a:bodyPr>
          <a:lstStyle>
            <a:defPPr>
              <a:defRPr lang="en-US"/>
            </a:defPPr>
            <a:lvl1pPr algn="ctr">
              <a:lnSpc>
                <a:spcPct val="90000"/>
              </a:lnSpc>
              <a:spcBef>
                <a:spcPct val="0"/>
              </a:spcBef>
              <a:buNone/>
              <a:defRPr sz="6000">
                <a:solidFill>
                  <a:schemeClr val="bg1"/>
                </a:solidFill>
                <a:latin typeface="+mj-lt"/>
                <a:ea typeface="+mj-ea"/>
                <a:cs typeface="+mj-cs"/>
              </a:defRPr>
            </a:lvl1pPr>
          </a:lstStyle>
          <a:p>
            <a:pPr algn="ctr"/>
            <a:r>
              <a:rPr lang="en-US" dirty="0" smtClean="0"/>
              <a:t>Contents</a:t>
            </a:r>
            <a:endParaRPr lang="en-US" dirty="0"/>
          </a:p>
        </p:txBody>
      </p:sp>
    </p:spTree>
    <p:extLst>
      <p:ext uri="{BB962C8B-B14F-4D97-AF65-F5344CB8AC3E}">
        <p14:creationId xmlns:p14="http://schemas.microsoft.com/office/powerpoint/2010/main" val="32853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22" name="Footer Placeholder 4"/>
          <p:cNvSpPr>
            <a:spLocks noGrp="1"/>
          </p:cNvSpPr>
          <p:nvPr>
            <p:ph type="ftr" sz="quarter" idx="3"/>
          </p:nvPr>
        </p:nvSpPr>
        <p:spPr>
          <a:xfrm>
            <a:off x="4543425" y="6538912"/>
            <a:ext cx="4114800" cy="254771"/>
          </a:xfrm>
          <a:prstGeom prst="rect">
            <a:avLst/>
          </a:prstGeom>
        </p:spPr>
        <p:txBody>
          <a:bodyPr/>
          <a:lstStyle>
            <a:lvl1pPr>
              <a:defRPr sz="1400"/>
            </a:lvl1pPr>
          </a:lstStyle>
          <a:p>
            <a:endParaRPr lang="en-US" dirty="0">
              <a:solidFill>
                <a:prstClr val="black">
                  <a:lumMod val="75000"/>
                  <a:lumOff val="25000"/>
                </a:prstClr>
              </a:solidFill>
              <a:latin typeface="Gill Sans MT" panose="020B0502020104020203"/>
            </a:endParaRPr>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25 Apr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 id="2147483674" r:id="rId12"/>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8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ASP.NET MVC 5 Platform</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14402072"/>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25</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Apr18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09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3 - 33</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09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61 </a:t>
                      </a:r>
                      <a:r>
                        <a:rPr lang="en-US" sz="1400" kern="1200" smtClean="0">
                          <a:solidFill>
                            <a:schemeClr val="dk1"/>
                          </a:solidFill>
                          <a:latin typeface="Gill Sans MT" panose="020B0502020104020203" pitchFamily="34" charset="0"/>
                          <a:ea typeface="+mn-ea"/>
                          <a:cs typeface="+mn-cs"/>
                        </a:rPr>
                        <a:t>- 83</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endParaRPr lang="en-US" sz="1400" kern="1200" dirty="0" smtClean="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2433832"/>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spTree>
    <p:extLst>
      <p:ext uri="{BB962C8B-B14F-4D97-AF65-F5344CB8AC3E}">
        <p14:creationId xmlns:p14="http://schemas.microsoft.com/office/powerpoint/2010/main" val="1580449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 || 1-2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6315" y="1291749"/>
            <a:ext cx="3445837" cy="3545923"/>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291749"/>
            <a:ext cx="3866013" cy="3132666"/>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25 Apr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10</a:t>
            </a:fld>
            <a:endParaRPr lang="en-US" dirty="0"/>
          </a:p>
        </p:txBody>
      </p:sp>
    </p:spTree>
    <p:extLst>
      <p:ext uri="{BB962C8B-B14F-4D97-AF65-F5344CB8AC3E}">
        <p14:creationId xmlns:p14="http://schemas.microsoft.com/office/powerpoint/2010/main" val="33808730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3-10</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256140" cy="4683612"/>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100</a:t>
            </a:fld>
            <a:endParaRPr lang="en-US" dirty="0"/>
          </a:p>
        </p:txBody>
      </p:sp>
    </p:spTree>
    <p:extLst>
      <p:ext uri="{BB962C8B-B14F-4D97-AF65-F5344CB8AC3E}">
        <p14:creationId xmlns:p14="http://schemas.microsoft.com/office/powerpoint/2010/main" val="38218973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Context, Base and Wrapper Classes</a:t>
            </a:r>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The properties </a:t>
            </a:r>
            <a:r>
              <a:rPr lang="en-US" sz="2000" dirty="0" smtClean="0"/>
              <a:t>listed </a:t>
            </a:r>
            <a:r>
              <a:rPr lang="en-US" sz="2000" dirty="0"/>
              <a:t>in Table 3-10 do not all return the same </a:t>
            </a:r>
            <a:r>
              <a:rPr lang="en-US" sz="2000" dirty="0" smtClean="0"/>
              <a:t>type.</a:t>
            </a:r>
          </a:p>
          <a:p>
            <a:pPr marL="457200">
              <a:buFont typeface="Wingdings" panose="05000000000000000000" pitchFamily="2" charset="2"/>
              <a:buChar char="§"/>
            </a:pPr>
            <a:r>
              <a:rPr lang="en-US" sz="2000" dirty="0" smtClean="0"/>
              <a:t>The </a:t>
            </a:r>
            <a:r>
              <a:rPr lang="en-US" sz="2000" dirty="0"/>
              <a:t>properties used in the pre-MVC framework components (the global application class, handlers, and modules) return an </a:t>
            </a:r>
            <a:r>
              <a:rPr lang="en-US" sz="2000" dirty="0">
                <a:solidFill>
                  <a:srgbClr val="FF0000"/>
                </a:solidFill>
              </a:rPr>
              <a:t>HttpContext</a:t>
            </a:r>
            <a:r>
              <a:rPr lang="en-US" sz="2000" dirty="0"/>
              <a:t> object, just as you would expect</a:t>
            </a:r>
            <a:r>
              <a:rPr lang="en-US" sz="2000" dirty="0" smtClean="0"/>
              <a:t>).</a:t>
            </a:r>
          </a:p>
          <a:p>
            <a:pPr marL="457200">
              <a:buFont typeface="Wingdings" panose="05000000000000000000" pitchFamily="2" charset="2"/>
              <a:buChar char="§"/>
            </a:pPr>
            <a:r>
              <a:rPr lang="en-US" sz="2000" dirty="0" smtClean="0"/>
              <a:t>These </a:t>
            </a:r>
            <a:r>
              <a:rPr lang="en-US" sz="2000" dirty="0"/>
              <a:t>context objects predate the MVC framework and make it </a:t>
            </a:r>
            <a:r>
              <a:rPr lang="en-US" sz="2000" dirty="0">
                <a:solidFill>
                  <a:srgbClr val="FF0000"/>
                </a:solidFill>
              </a:rPr>
              <a:t>hard to perform unit testing</a:t>
            </a:r>
            <a:r>
              <a:rPr lang="en-US" sz="2000" dirty="0"/>
              <a:t> because they are tightly coupled, requiring you to create entire sets of context objects each time you want to perform a </a:t>
            </a:r>
            <a:r>
              <a:rPr lang="en-US" sz="2000" dirty="0" smtClean="0"/>
              <a:t>test.</a:t>
            </a:r>
          </a:p>
          <a:p>
            <a:pPr marL="457200">
              <a:buFont typeface="Wingdings" panose="05000000000000000000" pitchFamily="2" charset="2"/>
              <a:buChar char="§"/>
            </a:pPr>
            <a:r>
              <a:rPr lang="en-US" sz="2000" dirty="0" smtClean="0"/>
              <a:t>The </a:t>
            </a:r>
            <a:r>
              <a:rPr lang="en-US" sz="2000" dirty="0"/>
              <a:t>properties defined by the MVC framework </a:t>
            </a:r>
            <a:r>
              <a:rPr lang="en-US" sz="2000" dirty="0" smtClean="0"/>
              <a:t>components—the </a:t>
            </a:r>
            <a:r>
              <a:rPr lang="en-US" sz="2000" dirty="0" smtClean="0">
                <a:solidFill>
                  <a:srgbClr val="FF0000"/>
                </a:solidFill>
              </a:rPr>
              <a:t>controller</a:t>
            </a:r>
            <a:r>
              <a:rPr lang="en-US" sz="2000" dirty="0" smtClean="0"/>
              <a:t> and the </a:t>
            </a:r>
            <a:r>
              <a:rPr lang="en-US" sz="2000" dirty="0" smtClean="0">
                <a:solidFill>
                  <a:srgbClr val="FF0000"/>
                </a:solidFill>
              </a:rPr>
              <a:t>view</a:t>
            </a:r>
            <a:r>
              <a:rPr lang="en-US" sz="2000" dirty="0" smtClean="0"/>
              <a:t>—are used </a:t>
            </a:r>
            <a:r>
              <a:rPr lang="en-US" sz="2000" dirty="0"/>
              <a:t>to get context objects and return instances of different classes that are derived </a:t>
            </a:r>
            <a:r>
              <a:rPr lang="en-US" sz="2000" dirty="0" smtClean="0"/>
              <a:t>from </a:t>
            </a:r>
            <a:r>
              <a:rPr lang="en-US" sz="2000" dirty="0"/>
              <a:t>the context classes but provide </a:t>
            </a:r>
            <a:r>
              <a:rPr lang="en-US" sz="2000" dirty="0">
                <a:solidFill>
                  <a:srgbClr val="FF0000"/>
                </a:solidFill>
              </a:rPr>
              <a:t>support for easy unit </a:t>
            </a:r>
            <a:r>
              <a:rPr lang="en-US" sz="2000" dirty="0" smtClean="0">
                <a:solidFill>
                  <a:srgbClr val="FF0000"/>
                </a:solidFill>
              </a:rPr>
              <a:t>testing</a:t>
            </a:r>
            <a:r>
              <a:rPr lang="en-US" sz="2000" dirty="0" smtClean="0"/>
              <a:t>.</a:t>
            </a:r>
          </a:p>
          <a:p>
            <a:pPr marL="457200">
              <a:buFont typeface="Wingdings" panose="05000000000000000000" pitchFamily="2" charset="2"/>
              <a:buChar char="§"/>
            </a:pPr>
            <a:r>
              <a:rPr lang="en-US" sz="2000" dirty="0" smtClean="0"/>
              <a:t>The </a:t>
            </a:r>
            <a:r>
              <a:rPr lang="en-US" sz="2000" dirty="0"/>
              <a:t>HttpContext property in the Controller class returns an instance of the </a:t>
            </a:r>
            <a:r>
              <a:rPr lang="en-US" sz="2000" dirty="0">
                <a:solidFill>
                  <a:srgbClr val="FF0000"/>
                </a:solidFill>
              </a:rPr>
              <a:t>HttpContextBase</a:t>
            </a:r>
            <a:r>
              <a:rPr lang="en-US" sz="2000" dirty="0"/>
              <a:t> class. All the context objects are represented by a class with Base appended to the name (</a:t>
            </a:r>
            <a:r>
              <a:rPr lang="en-US" sz="2000" dirty="0">
                <a:solidFill>
                  <a:srgbClr val="FF0000"/>
                </a:solidFill>
              </a:rPr>
              <a:t>HttpRequestBase</a:t>
            </a:r>
            <a:r>
              <a:rPr lang="en-US" sz="2000" dirty="0"/>
              <a:t>, </a:t>
            </a:r>
            <a:r>
              <a:rPr lang="en-US" sz="2000" dirty="0">
                <a:solidFill>
                  <a:srgbClr val="FF0000"/>
                </a:solidFill>
              </a:rPr>
              <a:t>HttpResponseBase</a:t>
            </a:r>
            <a:r>
              <a:rPr lang="en-US" sz="2000" dirty="0"/>
              <a:t>, and so on) and can more readily instantiated, configured, and mocked for testing purposes.</a:t>
            </a:r>
          </a:p>
          <a:p>
            <a:pPr marL="461963">
              <a:buFont typeface="Wingdings" panose="05000000000000000000" pitchFamily="2" charset="2"/>
              <a:buChar char="§"/>
            </a:pPr>
            <a:r>
              <a:rPr lang="en-US" sz="2000" dirty="0"/>
              <a:t>You will sometimes need to </a:t>
            </a:r>
            <a:r>
              <a:rPr lang="en-US" sz="2000" dirty="0">
                <a:solidFill>
                  <a:srgbClr val="FF0000"/>
                </a:solidFill>
              </a:rPr>
              <a:t>create a Base object</a:t>
            </a:r>
            <a:r>
              <a:rPr lang="en-US" sz="2000" dirty="0"/>
              <a:t> from an ASP.NET object; for example, you might have an HttpRequest object but need to call a method that takes an </a:t>
            </a:r>
            <a:r>
              <a:rPr lang="en-US" sz="2000" dirty="0">
                <a:solidFill>
                  <a:srgbClr val="FF0000"/>
                </a:solidFill>
              </a:rPr>
              <a:t>HttpRequestBase</a:t>
            </a:r>
            <a:r>
              <a:rPr lang="en-US" sz="2000" dirty="0"/>
              <a:t> </a:t>
            </a:r>
            <a:r>
              <a:rPr lang="en-US" sz="2000" dirty="0" smtClean="0"/>
              <a:t>object.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101</a:t>
            </a:fld>
            <a:endParaRPr lang="en-US" dirty="0"/>
          </a:p>
        </p:txBody>
      </p:sp>
    </p:spTree>
    <p:extLst>
      <p:ext uri="{BB962C8B-B14F-4D97-AF65-F5344CB8AC3E}">
        <p14:creationId xmlns:p14="http://schemas.microsoft.com/office/powerpoint/2010/main" val="34728041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Context, Base and Wrapper Classes		</a:t>
            </a:r>
            <a:r>
              <a:rPr lang="en-US" dirty="0" smtClean="0"/>
              <a:t>	   </a:t>
            </a:r>
            <a:r>
              <a:rPr lang="en-US" dirty="0" smtClean="0">
                <a:solidFill>
                  <a:srgbClr val="C00000"/>
                </a:solidFill>
              </a:rPr>
              <a:t>|</a:t>
            </a:r>
            <a:endParaRPr lang="en-US" dirty="0">
              <a:solidFill>
                <a:srgbClr val="C00000"/>
              </a:solidFill>
            </a:endParaRPr>
          </a:p>
        </p:txBody>
      </p:sp>
      <p:sp>
        <p:nvSpPr>
          <p:cNvPr id="6"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The ASP.NET class library includes classes with Wrapper appended to the name: </a:t>
            </a:r>
            <a:r>
              <a:rPr lang="en-US" dirty="0">
                <a:solidFill>
                  <a:srgbClr val="FF0000"/>
                </a:solidFill>
              </a:rPr>
              <a:t>HttpContextWrapper</a:t>
            </a:r>
            <a:r>
              <a:rPr lang="en-US" dirty="0"/>
              <a:t>, </a:t>
            </a:r>
            <a:r>
              <a:rPr lang="en-US" dirty="0">
                <a:solidFill>
                  <a:srgbClr val="FF0000"/>
                </a:solidFill>
              </a:rPr>
              <a:t>HttpRequestWrapper</a:t>
            </a:r>
            <a:r>
              <a:rPr lang="en-US" dirty="0"/>
              <a:t>, and so on.</a:t>
            </a:r>
          </a:p>
          <a:p>
            <a:pPr marL="457200">
              <a:buFont typeface="Wingdings" panose="05000000000000000000" pitchFamily="2" charset="2"/>
              <a:buChar char="§"/>
            </a:pPr>
            <a:r>
              <a:rPr lang="en-US" sz="2000" dirty="0" smtClean="0"/>
              <a:t>These </a:t>
            </a:r>
            <a:r>
              <a:rPr lang="en-US" sz="2000" dirty="0"/>
              <a:t>classes are derived from the Base classes and are used by the MVC framework to present the ASP.NET context classes in an MVC-friendly Base class (so </a:t>
            </a:r>
            <a:r>
              <a:rPr lang="en-US" sz="2000" dirty="0">
                <a:solidFill>
                  <a:srgbClr val="FF0000"/>
                </a:solidFill>
              </a:rPr>
              <a:t>HttpContextWrapper</a:t>
            </a:r>
            <a:r>
              <a:rPr lang="en-US" sz="2000" dirty="0"/>
              <a:t> is derived from HttpContextBase, which accepts an instance of HttpContext as constructor arguments</a:t>
            </a:r>
            <a:r>
              <a:rPr lang="en-US" sz="2000" dirty="0" smtClean="0"/>
              <a:t>).</a:t>
            </a:r>
          </a:p>
          <a:p>
            <a:pPr marL="457200">
              <a:buFont typeface="Wingdings" panose="05000000000000000000" pitchFamily="2" charset="2"/>
              <a:buChar char="§"/>
            </a:pPr>
            <a:r>
              <a:rPr lang="en-US" sz="2000" dirty="0" smtClean="0"/>
              <a:t>The </a:t>
            </a:r>
            <a:r>
              <a:rPr lang="en-US" sz="2000" dirty="0"/>
              <a:t>Wrapper class constructors take context objects as arguments and the properties, and methods of the HttpContextWrapper are </a:t>
            </a:r>
            <a:r>
              <a:rPr lang="en-US" sz="2000" dirty="0" smtClean="0"/>
              <a:t>passed </a:t>
            </a:r>
            <a:r>
              <a:rPr lang="en-US" sz="2000" dirty="0"/>
              <a:t>to the HttpContext instance that it contains</a:t>
            </a:r>
            <a:r>
              <a:rPr lang="en-US" sz="2000" dirty="0" smtClean="0"/>
              <a:t>.</a:t>
            </a:r>
          </a:p>
          <a:p>
            <a:pPr marL="457200">
              <a:buFont typeface="Wingdings" panose="05000000000000000000" pitchFamily="2" charset="2"/>
              <a:buChar char="§"/>
            </a:pPr>
            <a:r>
              <a:rPr lang="en-US" sz="2000" dirty="0"/>
              <a:t>You </a:t>
            </a:r>
            <a:r>
              <a:rPr lang="en-US" sz="2000" dirty="0">
                <a:solidFill>
                  <a:srgbClr val="FF0000"/>
                </a:solidFill>
              </a:rPr>
              <a:t>can’t unwrap a Base object</a:t>
            </a:r>
            <a:r>
              <a:rPr lang="en-US" sz="2000" dirty="0"/>
              <a:t>—converting from HttpRequestBase to HttpRequest, for </a:t>
            </a:r>
            <a:r>
              <a:rPr lang="en-US" sz="2000" dirty="0" smtClean="0"/>
              <a:t>example.</a:t>
            </a:r>
          </a:p>
          <a:p>
            <a:pPr marL="457200">
              <a:buFont typeface="Wingdings" panose="05000000000000000000" pitchFamily="2" charset="2"/>
              <a:buChar char="§"/>
            </a:pPr>
            <a:r>
              <a:rPr lang="en-US" sz="2000" dirty="0" smtClean="0"/>
              <a:t>But </a:t>
            </a:r>
            <a:r>
              <a:rPr lang="en-US" sz="2000" dirty="0"/>
              <a:t>you can always get the context object you require through the static </a:t>
            </a:r>
            <a:r>
              <a:rPr lang="en-US" sz="2000" dirty="0">
                <a:solidFill>
                  <a:srgbClr val="FF0000"/>
                </a:solidFill>
              </a:rPr>
              <a:t>HttpContext.Current</a:t>
            </a:r>
            <a:r>
              <a:rPr lang="en-US" sz="2000" dirty="0"/>
              <a:t> property, which returns an HttpContext object that presents the properties shown in Table </a:t>
            </a:r>
            <a:r>
              <a:rPr lang="en-US" sz="2000" dirty="0" smtClean="0"/>
              <a:t>3-9.</a:t>
            </a:r>
          </a:p>
          <a:p>
            <a:pPr marL="457200">
              <a:buFont typeface="Wingdings" panose="05000000000000000000" pitchFamily="2" charset="2"/>
              <a:buChar char="§"/>
            </a:pPr>
            <a:r>
              <a:rPr lang="en-US" sz="2000" dirty="0" smtClean="0"/>
              <a:t>You </a:t>
            </a:r>
            <a:r>
              <a:rPr lang="en-US" sz="2000" dirty="0"/>
              <a:t>will have to use the fully qualified name for this property (</a:t>
            </a:r>
            <a:r>
              <a:rPr lang="en-US" sz="2000" dirty="0">
                <a:solidFill>
                  <a:srgbClr val="FF0000"/>
                </a:solidFill>
              </a:rPr>
              <a:t>System.Web.HttpContext.Current</a:t>
            </a:r>
            <a:r>
              <a:rPr lang="en-US" sz="2000" dirty="0"/>
              <a:t>) within controller classes because they define an HttpContext property that returns an HttpContextBase object.</a:t>
            </a:r>
          </a:p>
          <a:p>
            <a:pPr marL="457200">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102</a:t>
            </a:fld>
            <a:endParaRPr lang="en-US" dirty="0"/>
          </a:p>
        </p:txBody>
      </p:sp>
    </p:spTree>
    <p:extLst>
      <p:ext uri="{BB962C8B-B14F-4D97-AF65-F5344CB8AC3E}">
        <p14:creationId xmlns:p14="http://schemas.microsoft.com/office/powerpoint/2010/main" val="35749271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Working with HttpApplication Objects</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Many of the classes that you will use in the ASP.NET framework provide convenience properties that are mapped to those defined by the </a:t>
            </a:r>
            <a:r>
              <a:rPr lang="en-US" sz="2000" dirty="0">
                <a:solidFill>
                  <a:srgbClr val="FF0000"/>
                </a:solidFill>
              </a:rPr>
              <a:t>HttpContext</a:t>
            </a:r>
            <a:r>
              <a:rPr lang="en-US" sz="2000" dirty="0"/>
              <a:t> </a:t>
            </a:r>
            <a:r>
              <a:rPr lang="en-US" sz="2000" dirty="0" smtClean="0"/>
              <a:t>class.</a:t>
            </a:r>
          </a:p>
          <a:p>
            <a:pPr marL="457200">
              <a:buFont typeface="Wingdings" panose="05000000000000000000" pitchFamily="2" charset="2"/>
              <a:buChar char="§"/>
            </a:pPr>
            <a:r>
              <a:rPr lang="en-US" sz="2000" dirty="0" smtClean="0"/>
              <a:t>A </a:t>
            </a:r>
            <a:r>
              <a:rPr lang="en-US" sz="2000" dirty="0"/>
              <a:t>good example of this overlap can be seen in </a:t>
            </a:r>
            <a:r>
              <a:rPr lang="en-US" sz="2000" dirty="0">
                <a:solidFill>
                  <a:srgbClr val="FF0000"/>
                </a:solidFill>
              </a:rPr>
              <a:t>HttpApplication</a:t>
            </a:r>
            <a:r>
              <a:rPr lang="en-US" sz="2000" dirty="0"/>
              <a:t>, which is the base for the global application </a:t>
            </a:r>
            <a:r>
              <a:rPr lang="en-US" sz="2000" dirty="0" smtClean="0"/>
              <a:t>class.</a:t>
            </a:r>
          </a:p>
          <a:p>
            <a:pPr marL="457200">
              <a:buFont typeface="Wingdings" panose="05000000000000000000" pitchFamily="2" charset="2"/>
              <a:buChar char="§"/>
            </a:pPr>
            <a:r>
              <a:rPr lang="en-US" sz="2000" dirty="0" smtClean="0"/>
              <a:t>In </a:t>
            </a:r>
            <a:r>
              <a:rPr lang="en-US" sz="2000" dirty="0">
                <a:solidFill>
                  <a:srgbClr val="FF0000"/>
                </a:solidFill>
              </a:rPr>
              <a:t>Table 3-11</a:t>
            </a:r>
            <a:r>
              <a:rPr lang="en-US" sz="2000" dirty="0"/>
              <a:t>, you can see the properties and methods defined by the HttpApplication class, many of which are similar to those defined by HttpContext</a:t>
            </a:r>
            <a:r>
              <a:rPr lang="en-US" sz="2000" dirty="0" smtClean="0"/>
              <a:t>.</a:t>
            </a:r>
          </a:p>
          <a:p>
            <a:pPr marL="457200">
              <a:buFont typeface="Wingdings" panose="05000000000000000000" pitchFamily="2" charset="2"/>
              <a:buChar char="§"/>
            </a:pPr>
            <a:r>
              <a:rPr lang="en-US" sz="2000" dirty="0"/>
              <a:t>Most of these members are convenience properties that map to the properties of the </a:t>
            </a:r>
            <a:r>
              <a:rPr lang="en-US" sz="2000" dirty="0">
                <a:solidFill>
                  <a:srgbClr val="FF0000"/>
                </a:solidFill>
              </a:rPr>
              <a:t>HttpContext</a:t>
            </a:r>
            <a:r>
              <a:rPr lang="en-US" sz="2000" dirty="0"/>
              <a:t> </a:t>
            </a:r>
            <a:r>
              <a:rPr lang="en-US" sz="2000" dirty="0" smtClean="0"/>
              <a:t>class</a:t>
            </a:r>
            <a:r>
              <a:rPr lang="en-US" sz="2000" dirty="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103</a:t>
            </a:fld>
            <a:endParaRPr lang="en-US" dirty="0"/>
          </a:p>
        </p:txBody>
      </p:sp>
    </p:spTree>
    <p:extLst>
      <p:ext uri="{BB962C8B-B14F-4D97-AF65-F5344CB8AC3E}">
        <p14:creationId xmlns:p14="http://schemas.microsoft.com/office/powerpoint/2010/main" val="37532166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a:t>
            </a:r>
            <a:r>
              <a:rPr lang="en-US" dirty="0"/>
              <a:t>3.11</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518490" cy="5136148"/>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104</a:t>
            </a:fld>
            <a:endParaRPr lang="en-US" dirty="0"/>
          </a:p>
        </p:txBody>
      </p:sp>
    </p:spTree>
    <p:extLst>
      <p:ext uri="{BB962C8B-B14F-4D97-AF65-F5344CB8AC3E}">
        <p14:creationId xmlns:p14="http://schemas.microsoft.com/office/powerpoint/2010/main" val="459881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Handling Property Exceptions</a:t>
            </a:r>
          </a:p>
        </p:txBody>
      </p:sp>
      <p:sp>
        <p:nvSpPr>
          <p:cNvPr id="6"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Request, Response, Session, and User properties all return the value of the corresponding properties from the HttpContext class, but with a wrinkle—all of these properties will throw an </a:t>
            </a:r>
            <a:r>
              <a:rPr lang="en-US" sz="2000" dirty="0">
                <a:solidFill>
                  <a:srgbClr val="FF0000"/>
                </a:solidFill>
              </a:rPr>
              <a:t>HttpException</a:t>
            </a:r>
            <a:r>
              <a:rPr lang="en-US" sz="2000" dirty="0"/>
              <a:t> if the value they get from </a:t>
            </a:r>
            <a:r>
              <a:rPr lang="en-US" sz="2000" dirty="0">
                <a:solidFill>
                  <a:srgbClr val="FF0000"/>
                </a:solidFill>
              </a:rPr>
              <a:t>HttpContext</a:t>
            </a:r>
            <a:r>
              <a:rPr lang="en-US" sz="2000" dirty="0"/>
              <a:t> is </a:t>
            </a:r>
            <a:r>
              <a:rPr lang="en-US" sz="2000" dirty="0" smtClean="0">
                <a:solidFill>
                  <a:srgbClr val="FF0000"/>
                </a:solidFill>
              </a:rPr>
              <a:t>null</a:t>
            </a:r>
            <a:r>
              <a:rPr lang="en-US" sz="2000" dirty="0" smtClean="0"/>
              <a:t>.</a:t>
            </a:r>
          </a:p>
          <a:p>
            <a:pPr marL="457200">
              <a:buFont typeface="Wingdings" panose="05000000000000000000" pitchFamily="2" charset="2"/>
              <a:buChar char="§"/>
            </a:pPr>
            <a:r>
              <a:rPr lang="en-US" sz="2000" dirty="0" smtClean="0"/>
              <a:t>This </a:t>
            </a:r>
            <a:r>
              <a:rPr lang="en-US" sz="2000" dirty="0"/>
              <a:t>happens because the HttpApplication class receives notifications for two different life cycles: the application life cycle and the request life </a:t>
            </a:r>
            <a:r>
              <a:rPr lang="en-US" sz="2000" dirty="0" smtClean="0"/>
              <a:t>cycle.</a:t>
            </a:r>
          </a:p>
          <a:p>
            <a:pPr marL="457200">
              <a:buFont typeface="Wingdings" panose="05000000000000000000" pitchFamily="2" charset="2"/>
              <a:buChar char="§"/>
            </a:pPr>
            <a:r>
              <a:rPr lang="en-US" sz="2000" dirty="0" smtClean="0"/>
              <a:t>Objects </a:t>
            </a:r>
            <a:r>
              <a:rPr lang="en-US" sz="2000" dirty="0"/>
              <a:t>that describe a single request are not available when an instance of the global application class is being used to handle application-level events, so the HttpException is thrown if you try to access request-related properties when handling application-level </a:t>
            </a:r>
            <a:r>
              <a:rPr lang="en-US" sz="2000" dirty="0" smtClean="0"/>
              <a:t>notifications.</a:t>
            </a:r>
          </a:p>
          <a:p>
            <a:pPr marL="457200">
              <a:buFont typeface="Wingdings" panose="05000000000000000000" pitchFamily="2" charset="2"/>
              <a:buChar char="§"/>
            </a:pPr>
            <a:r>
              <a:rPr lang="en-US" sz="2000" dirty="0" smtClean="0"/>
              <a:t>The </a:t>
            </a:r>
            <a:r>
              <a:rPr lang="en-US" sz="2000" dirty="0"/>
              <a:t>policy of throwing an exception is harsh because it makes it hard to deal with HttpApplication objects of unknown </a:t>
            </a:r>
            <a:r>
              <a:rPr lang="en-US" sz="2000" dirty="0" smtClean="0"/>
              <a:t>provenance.</a:t>
            </a:r>
          </a:p>
          <a:p>
            <a:pPr marL="457200">
              <a:buFont typeface="Wingdings" panose="05000000000000000000" pitchFamily="2" charset="2"/>
              <a:buChar char="§"/>
            </a:pPr>
            <a:r>
              <a:rPr lang="en-US" sz="2000" dirty="0"/>
              <a:t>You can see an example of this issue in </a:t>
            </a:r>
            <a:r>
              <a:rPr lang="en-US" sz="2000" dirty="0">
                <a:solidFill>
                  <a:srgbClr val="FF0000"/>
                </a:solidFill>
              </a:rPr>
              <a:t>Listing 3-9</a:t>
            </a:r>
            <a:r>
              <a:rPr lang="en-US" sz="2000" dirty="0"/>
              <a:t>, which shows changes to the global application class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105</a:t>
            </a:fld>
            <a:endParaRPr lang="en-US" dirty="0"/>
          </a:p>
        </p:txBody>
      </p:sp>
    </p:spTree>
    <p:extLst>
      <p:ext uri="{BB962C8B-B14F-4D97-AF65-F5344CB8AC3E}">
        <p14:creationId xmlns:p14="http://schemas.microsoft.com/office/powerpoint/2010/main" val="7271647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3-9</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967489" cy="5008428"/>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spTree>
    <p:extLst>
      <p:ext uri="{BB962C8B-B14F-4D97-AF65-F5344CB8AC3E}">
        <p14:creationId xmlns:p14="http://schemas.microsoft.com/office/powerpoint/2010/main" val="41824391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HttpRequest Objects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HttpRequest object describes a single HTTP request as it is being </a:t>
            </a:r>
            <a:r>
              <a:rPr lang="en-US" sz="2000" dirty="0" smtClean="0"/>
              <a:t>processed.</a:t>
            </a:r>
          </a:p>
          <a:p>
            <a:pPr marL="457200">
              <a:buFont typeface="Wingdings" panose="05000000000000000000" pitchFamily="2" charset="2"/>
              <a:buChar char="§"/>
            </a:pPr>
            <a:r>
              <a:rPr lang="en-US" sz="2000" dirty="0" smtClean="0"/>
              <a:t>Table </a:t>
            </a:r>
            <a:r>
              <a:rPr lang="en-US" sz="2000" dirty="0"/>
              <a:t>3-12 describes the HttpRequest properties that provide information about the current request</a:t>
            </a:r>
            <a:r>
              <a:rPr lang="en-US" sz="2000" dirty="0" smtClean="0"/>
              <a:t>.</a:t>
            </a:r>
          </a:p>
          <a:p>
            <a:pPr marL="457200">
              <a:buFont typeface="Wingdings" panose="05000000000000000000" pitchFamily="2" charset="2"/>
              <a:buChar char="§"/>
            </a:pPr>
            <a:r>
              <a:rPr lang="en-US" sz="2000" dirty="0"/>
              <a:t>The </a:t>
            </a:r>
            <a:r>
              <a:rPr lang="en-US" sz="2000" dirty="0">
                <a:solidFill>
                  <a:srgbClr val="FF0000"/>
                </a:solidFill>
              </a:rPr>
              <a:t>HttpRequest</a:t>
            </a:r>
            <a:r>
              <a:rPr lang="en-US" sz="2000" dirty="0"/>
              <a:t> object is so frequently used that some application components, including Razor views, provide convenience properties so that you don’t have to obtain an HttpContext object just to get an instance of </a:t>
            </a:r>
            <a:r>
              <a:rPr lang="en-US" sz="2000" dirty="0" smtClean="0"/>
              <a:t>HttpRequest.</a:t>
            </a:r>
          </a:p>
          <a:p>
            <a:pPr marL="457200">
              <a:buFont typeface="Wingdings" panose="05000000000000000000" pitchFamily="2" charset="2"/>
              <a:buChar char="§"/>
            </a:pPr>
            <a:r>
              <a:rPr lang="en-US" sz="2000" dirty="0" smtClean="0"/>
              <a:t>Table </a:t>
            </a:r>
            <a:r>
              <a:rPr lang="en-US" sz="2000" dirty="0"/>
              <a:t>3-13 summarizes the convenience properties that are available for HttpRequest objects.</a:t>
            </a:r>
          </a:p>
          <a:p>
            <a:pPr marL="457200">
              <a:buFont typeface="Wingdings" panose="05000000000000000000" pitchFamily="2" charset="2"/>
              <a:buChar char="§"/>
            </a:pPr>
            <a:r>
              <a:rPr lang="en-US" sz="2000" dirty="0"/>
              <a:t>In addition to the properties shown in Table 3-12, there are some properties that provide access to the data included in a </a:t>
            </a:r>
            <a:r>
              <a:rPr lang="en-US" sz="2000" dirty="0" smtClean="0"/>
              <a:t>request.</a:t>
            </a:r>
          </a:p>
          <a:p>
            <a:pPr marL="457200">
              <a:buFont typeface="Wingdings" panose="05000000000000000000" pitchFamily="2" charset="2"/>
              <a:buChar char="§"/>
            </a:pPr>
            <a:r>
              <a:rPr lang="en-US" sz="2000" dirty="0" smtClean="0"/>
              <a:t>I </a:t>
            </a:r>
            <a:r>
              <a:rPr lang="en-US" sz="2000" dirty="0"/>
              <a:t>have shown these in Table </a:t>
            </a:r>
            <a:r>
              <a:rPr lang="en-US" sz="2000" dirty="0">
                <a:solidFill>
                  <a:srgbClr val="FF0000"/>
                </a:solidFill>
              </a:rPr>
              <a:t>3-14</a:t>
            </a:r>
            <a:r>
              <a:rPr lang="en-US" sz="2000" dirty="0"/>
              <a:t>, but they are not usually used directly in MVC controllers because model </a:t>
            </a:r>
            <a:r>
              <a:rPr lang="en-US" sz="2000" dirty="0" smtClean="0"/>
              <a:t>binding </a:t>
            </a:r>
            <a:r>
              <a:rPr lang="en-US" sz="2000" dirty="0"/>
              <a:t>is easier to work with. These properties are sometimes used in modules, however.</a:t>
            </a:r>
          </a:p>
          <a:p>
            <a:pPr marL="457200">
              <a:buFont typeface="Wingdings" panose="05000000000000000000" pitchFamily="2" charset="2"/>
              <a:buChar char="§"/>
            </a:pPr>
            <a:endParaRPr lang="en-US" sz="2000" dirty="0"/>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107</a:t>
            </a:fld>
            <a:endParaRPr lang="en-US" dirty="0"/>
          </a:p>
        </p:txBody>
      </p:sp>
    </p:spTree>
    <p:extLst>
      <p:ext uri="{BB962C8B-B14F-4D97-AF65-F5344CB8AC3E}">
        <p14:creationId xmlns:p14="http://schemas.microsoft.com/office/powerpoint/2010/main" val="3179734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660281" cy="4780925"/>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108</a:t>
            </a:fld>
            <a:endParaRPr lang="en-US" dirty="0"/>
          </a:p>
        </p:txBody>
      </p:sp>
    </p:spTree>
    <p:extLst>
      <p:ext uri="{BB962C8B-B14F-4D97-AF65-F5344CB8AC3E}">
        <p14:creationId xmlns:p14="http://schemas.microsoft.com/office/powerpoint/2010/main" val="20975049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3.12		     							   </a:t>
            </a:r>
            <a:r>
              <a:rPr lang="en-US" dirty="0" smtClean="0">
                <a:solidFill>
                  <a:srgbClr val="C00000"/>
                </a:solidFill>
              </a:rPr>
              <a:t>|</a:t>
            </a:r>
            <a:endParaRPr lang="en-US" dirty="0">
              <a:solidFill>
                <a:srgbClr val="C00000"/>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1089"/>
            <a:ext cx="10810161" cy="4692844"/>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109</a:t>
            </a:fld>
            <a:endParaRPr lang="en-US" dirty="0"/>
          </a:p>
        </p:txBody>
      </p:sp>
    </p:spTree>
    <p:extLst>
      <p:ext uri="{BB962C8B-B14F-4D97-AF65-F5344CB8AC3E}">
        <p14:creationId xmlns:p14="http://schemas.microsoft.com/office/powerpoint/2010/main" val="144626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ASP.NET Platform &amp; MVC: Relationship </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In the </a:t>
            </a:r>
            <a:r>
              <a:rPr lang="en-US" sz="2000" dirty="0" smtClean="0">
                <a:solidFill>
                  <a:srgbClr val="FF0000"/>
                </a:solidFill>
              </a:rPr>
              <a:t>Figure 1-3</a:t>
            </a:r>
            <a:r>
              <a:rPr lang="en-US" sz="2000" dirty="0" smtClean="0"/>
              <a:t>, the </a:t>
            </a:r>
            <a:r>
              <a:rPr lang="en-US" sz="2000" dirty="0">
                <a:solidFill>
                  <a:srgbClr val="FF0000"/>
                </a:solidFill>
              </a:rPr>
              <a:t>ASP.NET services</a:t>
            </a:r>
            <a:r>
              <a:rPr lang="en-US" sz="2000" dirty="0"/>
              <a:t> </a:t>
            </a:r>
            <a:r>
              <a:rPr lang="en-US" sz="2000" dirty="0" smtClean="0"/>
              <a:t>is shown as </a:t>
            </a:r>
            <a:r>
              <a:rPr lang="en-US" sz="2000" dirty="0"/>
              <a:t>being </a:t>
            </a:r>
            <a:r>
              <a:rPr lang="en-US" sz="2000" dirty="0">
                <a:solidFill>
                  <a:srgbClr val="FF0000"/>
                </a:solidFill>
              </a:rPr>
              <a:t>separate</a:t>
            </a:r>
            <a:r>
              <a:rPr lang="en-US" sz="2000" dirty="0"/>
              <a:t> from the </a:t>
            </a:r>
            <a:r>
              <a:rPr lang="en-US" sz="2000" dirty="0">
                <a:solidFill>
                  <a:srgbClr val="FF0000"/>
                </a:solidFill>
              </a:rPr>
              <a:t>ASP.NET foundation</a:t>
            </a:r>
            <a:r>
              <a:rPr lang="en-US" sz="2000" dirty="0"/>
              <a:t>, which makes them easier to </a:t>
            </a:r>
            <a:r>
              <a:rPr lang="en-US" sz="2000" dirty="0">
                <a:solidFill>
                  <a:srgbClr val="FF0000"/>
                </a:solidFill>
              </a:rPr>
              <a:t>describe</a:t>
            </a:r>
            <a:r>
              <a:rPr lang="en-US" sz="2000" dirty="0"/>
              <a:t> but doesn’t accurately reflect the fact almost all of the services are integrated into the functionality provided by the </a:t>
            </a:r>
            <a:r>
              <a:rPr lang="en-US" sz="2000" dirty="0" smtClean="0"/>
              <a:t>foundation.</a:t>
            </a:r>
          </a:p>
          <a:p>
            <a:pPr marL="457200">
              <a:buFont typeface="Wingdings" panose="05000000000000000000" pitchFamily="2" charset="2"/>
              <a:buChar char="§"/>
            </a:pPr>
            <a:r>
              <a:rPr lang="en-US" sz="2000" dirty="0" smtClean="0"/>
              <a:t>This </a:t>
            </a:r>
            <a:r>
              <a:rPr lang="en-US" sz="2000" dirty="0"/>
              <a:t>is important because the </a:t>
            </a:r>
            <a:r>
              <a:rPr lang="en-US" sz="2000" dirty="0">
                <a:solidFill>
                  <a:srgbClr val="FF0000"/>
                </a:solidFill>
              </a:rPr>
              <a:t>services </a:t>
            </a:r>
            <a:r>
              <a:rPr lang="en-US" sz="2000" dirty="0">
                <a:solidFill>
                  <a:srgbClr val="0070C0"/>
                </a:solidFill>
              </a:rPr>
              <a:t>rely</a:t>
            </a:r>
            <a:r>
              <a:rPr lang="en-US" sz="2000" dirty="0"/>
              <a:t> on the way that the </a:t>
            </a:r>
            <a:r>
              <a:rPr lang="en-US" sz="2000" dirty="0">
                <a:solidFill>
                  <a:srgbClr val="FF0000"/>
                </a:solidFill>
              </a:rPr>
              <a:t>foundation </a:t>
            </a:r>
            <a:r>
              <a:rPr lang="en-US" sz="2000" dirty="0">
                <a:solidFill>
                  <a:srgbClr val="0070C0"/>
                </a:solidFill>
              </a:rPr>
              <a:t>handles</a:t>
            </a:r>
            <a:r>
              <a:rPr lang="en-US" sz="2000" dirty="0">
                <a:solidFill>
                  <a:srgbClr val="FF0000"/>
                </a:solidFill>
              </a:rPr>
              <a:t> HTTP requests </a:t>
            </a:r>
            <a:r>
              <a:rPr lang="en-US" sz="2000" dirty="0"/>
              <a:t>in order to provide </a:t>
            </a:r>
            <a:r>
              <a:rPr lang="en-US" sz="2000" dirty="0">
                <a:solidFill>
                  <a:srgbClr val="FF0000"/>
                </a:solidFill>
              </a:rPr>
              <a:t>functionality</a:t>
            </a:r>
            <a:r>
              <a:rPr lang="en-US" sz="2000" dirty="0"/>
              <a:t> to </a:t>
            </a:r>
            <a:r>
              <a:rPr lang="en-US" sz="2000" dirty="0">
                <a:solidFill>
                  <a:srgbClr val="FF0000"/>
                </a:solidFill>
              </a:rPr>
              <a:t>services</a:t>
            </a:r>
            <a:r>
              <a:rPr lang="en-US" sz="2000" dirty="0"/>
              <a:t>, and it will start to make more sense once </a:t>
            </a:r>
            <a:r>
              <a:rPr lang="en-US" sz="2000" dirty="0" smtClean="0"/>
              <a:t>you understand the </a:t>
            </a:r>
            <a:r>
              <a:rPr lang="en-US" sz="2000" dirty="0"/>
              <a:t>details of the ASP. NET </a:t>
            </a:r>
            <a:r>
              <a:rPr lang="en-US" sz="2000" dirty="0">
                <a:solidFill>
                  <a:srgbClr val="FF0000"/>
                </a:solidFill>
              </a:rPr>
              <a:t>request life </a:t>
            </a:r>
            <a:r>
              <a:rPr lang="en-US" sz="2000" dirty="0" smtClean="0">
                <a:solidFill>
                  <a:srgbClr val="FF0000"/>
                </a:solidFill>
              </a:rPr>
              <a:t>cycle</a:t>
            </a:r>
            <a:r>
              <a:rPr lang="en-US" sz="2000" dirty="0" smtClean="0"/>
              <a:t>.</a:t>
            </a:r>
          </a:p>
          <a:p>
            <a:pPr marL="457200">
              <a:buFont typeface="Wingdings" panose="05000000000000000000" pitchFamily="2" charset="2"/>
              <a:buChar char="§"/>
            </a:pPr>
            <a:r>
              <a:rPr lang="en-US" sz="2000" dirty="0" smtClean="0"/>
              <a:t>The </a:t>
            </a:r>
            <a:r>
              <a:rPr lang="en-US" sz="2000" dirty="0"/>
              <a:t>ASP.NET platform is the combination of the foundation and the </a:t>
            </a:r>
            <a:r>
              <a:rPr lang="en-US" sz="2000" dirty="0" smtClean="0"/>
              <a:t>services as </a:t>
            </a:r>
            <a:r>
              <a:rPr lang="en-US" sz="2000" dirty="0"/>
              <a:t>illustrated by </a:t>
            </a:r>
            <a:r>
              <a:rPr lang="en-US" sz="2000" dirty="0">
                <a:solidFill>
                  <a:srgbClr val="FF0000"/>
                </a:solidFill>
              </a:rPr>
              <a:t>Figure 1-3</a:t>
            </a:r>
            <a:r>
              <a:rPr lang="en-US" sz="2000" dirty="0" smtClean="0"/>
              <a:t>.</a:t>
            </a: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6387" y="3667215"/>
            <a:ext cx="3843805" cy="2679398"/>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11</a:t>
            </a:fld>
            <a:endParaRPr lang="en-US" dirty="0"/>
          </a:p>
        </p:txBody>
      </p:sp>
    </p:spTree>
    <p:extLst>
      <p:ext uri="{BB962C8B-B14F-4D97-AF65-F5344CB8AC3E}">
        <p14:creationId xmlns:p14="http://schemas.microsoft.com/office/powerpoint/2010/main" val="14150360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3.13</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780669" cy="3908780"/>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spTree>
    <p:extLst>
      <p:ext uri="{BB962C8B-B14F-4D97-AF65-F5344CB8AC3E}">
        <p14:creationId xmlns:p14="http://schemas.microsoft.com/office/powerpoint/2010/main" val="14730856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3.14</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1102820" cy="3239006"/>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111</a:t>
            </a:fld>
            <a:endParaRPr lang="en-US" dirty="0"/>
          </a:p>
        </p:txBody>
      </p:sp>
    </p:spTree>
    <p:extLst>
      <p:ext uri="{BB962C8B-B14F-4D97-AF65-F5344CB8AC3E}">
        <p14:creationId xmlns:p14="http://schemas.microsoft.com/office/powerpoint/2010/main" val="37784098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HttpResponse Objects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HttpResponse object is the counterpart to HttpRequest and represents the response as it is being </a:t>
            </a:r>
            <a:r>
              <a:rPr lang="en-US" sz="2000" dirty="0" smtClean="0"/>
              <a:t>constructed.</a:t>
            </a:r>
          </a:p>
          <a:p>
            <a:pPr marL="457200">
              <a:buFont typeface="Wingdings" panose="05000000000000000000" pitchFamily="2" charset="2"/>
              <a:buChar char="§"/>
            </a:pPr>
            <a:r>
              <a:rPr lang="en-US" sz="2000" dirty="0" smtClean="0"/>
              <a:t>It </a:t>
            </a:r>
            <a:r>
              <a:rPr lang="en-US" sz="2000" dirty="0"/>
              <a:t>also provides methods and properties that let you customize the response, something that is rarely required when using MVC views but that can be useful when working with other components, such as modules and </a:t>
            </a:r>
            <a:r>
              <a:rPr lang="en-US" sz="2000" dirty="0" smtClean="0"/>
              <a:t>handlers.</a:t>
            </a:r>
          </a:p>
          <a:p>
            <a:pPr marL="457200">
              <a:buFont typeface="Wingdings" panose="05000000000000000000" pitchFamily="2" charset="2"/>
              <a:buChar char="§"/>
            </a:pPr>
            <a:r>
              <a:rPr lang="en-US" sz="2000" dirty="0"/>
              <a:t>Like HttpRequest, this class is essential to the way that ASP.NET processes requests and is used extensively within the MVC framework to generate the HTML (or other data) that is returned to </a:t>
            </a:r>
            <a:r>
              <a:rPr lang="en-US" sz="2000" dirty="0" smtClean="0"/>
              <a:t>clients.</a:t>
            </a:r>
          </a:p>
          <a:p>
            <a:pPr marL="457200">
              <a:buFont typeface="Wingdings" panose="05000000000000000000" pitchFamily="2" charset="2"/>
              <a:buChar char="§"/>
            </a:pPr>
            <a:r>
              <a:rPr lang="en-US" sz="2000" dirty="0" smtClean="0"/>
              <a:t>The </a:t>
            </a:r>
            <a:r>
              <a:rPr lang="en-US" sz="2000" dirty="0"/>
              <a:t>most important methods and properties </a:t>
            </a:r>
            <a:r>
              <a:rPr lang="en-US" sz="2000" dirty="0" smtClean="0"/>
              <a:t>are defined in </a:t>
            </a:r>
            <a:r>
              <a:rPr lang="en-US" sz="2000" dirty="0"/>
              <a:t>Table 3-15</a:t>
            </a:r>
            <a:r>
              <a:rPr lang="en-US" sz="2000" dirty="0" smtClean="0"/>
              <a:t>.</a:t>
            </a:r>
          </a:p>
          <a:p>
            <a:pPr marL="457200">
              <a:buFont typeface="Wingdings" panose="05000000000000000000" pitchFamily="2" charset="2"/>
              <a:buChar char="§"/>
            </a:pPr>
            <a:r>
              <a:rPr lang="en-US" sz="2000" dirty="0"/>
              <a:t>Table </a:t>
            </a:r>
            <a:r>
              <a:rPr lang="en-US" sz="2000" dirty="0" smtClean="0"/>
              <a:t>3-16 </a:t>
            </a:r>
            <a:r>
              <a:rPr lang="en-US" sz="2000" dirty="0"/>
              <a:t>summarizes the convenience properties that are available for </a:t>
            </a:r>
            <a:r>
              <a:rPr lang="en-US" sz="2000" dirty="0" smtClean="0"/>
              <a:t>HttpResponse </a:t>
            </a:r>
            <a:r>
              <a:rPr lang="en-US" sz="2000" dirty="0"/>
              <a:t>objects</a:t>
            </a:r>
            <a:r>
              <a:rPr lang="en-US" sz="2000" dirty="0" smtClean="0"/>
              <a:t>.</a:t>
            </a:r>
            <a:endParaRPr lang="en-US" sz="2000" dirty="0"/>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30783849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3.15</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161940" cy="5018242"/>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113</a:t>
            </a:fld>
            <a:endParaRPr lang="en-US" dirty="0"/>
          </a:p>
        </p:txBody>
      </p:sp>
    </p:spTree>
    <p:extLst>
      <p:ext uri="{BB962C8B-B14F-4D97-AF65-F5344CB8AC3E}">
        <p14:creationId xmlns:p14="http://schemas.microsoft.com/office/powerpoint/2010/main" val="10640112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3.15	     								   </a:t>
            </a:r>
            <a:r>
              <a:rPr lang="en-US" dirty="0" smtClean="0">
                <a:solidFill>
                  <a:srgbClr val="C00000"/>
                </a:solidFill>
              </a:rPr>
              <a:t>|</a:t>
            </a:r>
            <a:endParaRPr lang="en-US" dirty="0">
              <a:solidFill>
                <a:srgbClr val="C00000"/>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716154" cy="4481444"/>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18500301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 3.16</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970762" cy="3968999"/>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Tree>
    <p:extLst>
      <p:ext uri="{BB962C8B-B14F-4D97-AF65-F5344CB8AC3E}">
        <p14:creationId xmlns:p14="http://schemas.microsoft.com/office/powerpoint/2010/main" val="259656779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Modules</a:t>
            </a:r>
            <a:endParaRPr lang="en-US" dirty="0"/>
          </a:p>
        </p:txBody>
      </p:sp>
      <p:sp>
        <p:nvSpPr>
          <p:cNvPr id="7" name="Text Placeholder 6"/>
          <p:cNvSpPr>
            <a:spLocks noGrp="1"/>
          </p:cNvSpPr>
          <p:nvPr>
            <p:ph type="body" sz="quarter" idx="16"/>
          </p:nvPr>
        </p:nvSpPr>
        <p:spPr/>
        <p:txBody>
          <a:bodyPr/>
          <a:lstStyle/>
          <a:p>
            <a:endParaRPr lang="en-US"/>
          </a:p>
        </p:txBody>
      </p:sp>
      <p:pic>
        <p:nvPicPr>
          <p:cNvPr id="3" name="Picture 2"/>
          <p:cNvPicPr>
            <a:picLocks noChangeAspect="1"/>
          </p:cNvPicPr>
          <p:nvPr/>
        </p:nvPicPr>
        <p:blipFill>
          <a:blip r:embed="rId2"/>
          <a:stretch>
            <a:fillRect/>
          </a:stretch>
        </p:blipFill>
        <p:spPr>
          <a:xfrm>
            <a:off x="7000875" y="3421646"/>
            <a:ext cx="4857750" cy="308610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116</a:t>
            </a:fld>
            <a:endParaRPr lang="en-US" dirty="0"/>
          </a:p>
        </p:txBody>
      </p:sp>
    </p:spTree>
    <p:extLst>
      <p:ext uri="{BB962C8B-B14F-4D97-AF65-F5344CB8AC3E}">
        <p14:creationId xmlns:p14="http://schemas.microsoft.com/office/powerpoint/2010/main" val="26871697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Modules are </a:t>
            </a:r>
            <a:r>
              <a:rPr lang="en-US" sz="2000" dirty="0"/>
              <a:t>self-contained components that receive and handle life-cycle requests and which can monitor or modify a request and its </a:t>
            </a:r>
            <a:r>
              <a:rPr lang="en-US" sz="2000" dirty="0" smtClean="0"/>
              <a:t>response.</a:t>
            </a:r>
          </a:p>
          <a:p>
            <a:pPr marL="461963">
              <a:buFont typeface="Wingdings" panose="05000000000000000000" pitchFamily="2" charset="2"/>
              <a:buChar char="§"/>
            </a:pPr>
            <a:r>
              <a:rPr lang="en-US" sz="2000" dirty="0" smtClean="0"/>
              <a:t>Not </a:t>
            </a:r>
            <a:r>
              <a:rPr lang="en-US" sz="2000" dirty="0"/>
              <a:t>only do modules avoid a morass of code in the global application class, but they can be packaged up and used in multiple applications, providing a useful mechanism for creating reusable features for customizing or debugging the ASP.NET request handling process</a:t>
            </a:r>
            <a:r>
              <a:rPr lang="en-US" sz="2000" dirty="0" smtClean="0"/>
              <a:t>.</a:t>
            </a: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227" y="2952837"/>
            <a:ext cx="8163428" cy="2667787"/>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117</a:t>
            </a:fld>
            <a:endParaRPr lang="en-US" dirty="0"/>
          </a:p>
        </p:txBody>
      </p:sp>
    </p:spTree>
    <p:extLst>
      <p:ext uri="{BB962C8B-B14F-4D97-AF65-F5344CB8AC3E}">
        <p14:creationId xmlns:p14="http://schemas.microsoft.com/office/powerpoint/2010/main" val="31205749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Preparing the Example Project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spTree>
    <p:extLst>
      <p:ext uri="{BB962C8B-B14F-4D97-AF65-F5344CB8AC3E}">
        <p14:creationId xmlns:p14="http://schemas.microsoft.com/office/powerpoint/2010/main" val="12072455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ASP.NET Modules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solidFill>
                  <a:srgbClr val="FF0000"/>
                </a:solidFill>
              </a:rPr>
              <a:t>Table </a:t>
            </a:r>
            <a:r>
              <a:rPr lang="en-US" sz="2000" dirty="0">
                <a:solidFill>
                  <a:srgbClr val="FF0000"/>
                </a:solidFill>
              </a:rPr>
              <a:t>4-2</a:t>
            </a:r>
            <a:r>
              <a:rPr lang="en-US" sz="2000" dirty="0"/>
              <a:t> puts modules in context</a:t>
            </a:r>
            <a:r>
              <a:rPr lang="en-US" sz="2000" dirty="0" smtClean="0"/>
              <a:t>.</a:t>
            </a:r>
            <a:endParaRPr lang="en-US" sz="20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9878" y="1819085"/>
            <a:ext cx="10489952" cy="3675704"/>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119</a:t>
            </a:fld>
            <a:endParaRPr lang="en-US" dirty="0"/>
          </a:p>
        </p:txBody>
      </p:sp>
    </p:spTree>
    <p:extLst>
      <p:ext uri="{BB962C8B-B14F-4D97-AF65-F5344CB8AC3E}">
        <p14:creationId xmlns:p14="http://schemas.microsoft.com/office/powerpoint/2010/main" val="385328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Do You Need to Know</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book is for developers who have </a:t>
            </a:r>
            <a:r>
              <a:rPr lang="en-US" sz="2000" dirty="0">
                <a:solidFill>
                  <a:srgbClr val="FF0000"/>
                </a:solidFill>
              </a:rPr>
              <a:t>experience</a:t>
            </a:r>
            <a:r>
              <a:rPr lang="en-US" sz="2000" dirty="0"/>
              <a:t> in </a:t>
            </a:r>
            <a:r>
              <a:rPr lang="en-US" sz="2000" dirty="0">
                <a:solidFill>
                  <a:srgbClr val="FF0000"/>
                </a:solidFill>
              </a:rPr>
              <a:t>web application development </a:t>
            </a:r>
            <a:r>
              <a:rPr lang="en-US" sz="2000" dirty="0"/>
              <a:t>using </a:t>
            </a:r>
            <a:r>
              <a:rPr lang="en-US" sz="2000" dirty="0">
                <a:solidFill>
                  <a:srgbClr val="FF0000"/>
                </a:solidFill>
              </a:rPr>
              <a:t>C#</a:t>
            </a:r>
            <a:r>
              <a:rPr lang="en-US" sz="2000" dirty="0"/>
              <a:t> and the </a:t>
            </a:r>
            <a:r>
              <a:rPr lang="en-US" sz="2000" dirty="0">
                <a:solidFill>
                  <a:srgbClr val="FF0000"/>
                </a:solidFill>
              </a:rPr>
              <a:t>MVC</a:t>
            </a:r>
            <a:r>
              <a:rPr lang="en-US" sz="2000" dirty="0"/>
              <a:t> </a:t>
            </a:r>
            <a:r>
              <a:rPr lang="en-US" sz="2000" dirty="0" smtClean="0">
                <a:solidFill>
                  <a:srgbClr val="FF0000"/>
                </a:solidFill>
              </a:rPr>
              <a:t>framework</a:t>
            </a:r>
            <a:r>
              <a:rPr lang="en-US" sz="2000" dirty="0" smtClean="0"/>
              <a:t>.</a:t>
            </a:r>
          </a:p>
          <a:p>
            <a:pPr marL="461963">
              <a:buFont typeface="Wingdings" panose="05000000000000000000" pitchFamily="2" charset="2"/>
              <a:buChar char="§"/>
            </a:pPr>
            <a:r>
              <a:rPr lang="en-US" sz="2000" dirty="0" smtClean="0"/>
              <a:t>You </a:t>
            </a:r>
            <a:r>
              <a:rPr lang="en-US" sz="2000" dirty="0"/>
              <a:t>should </a:t>
            </a:r>
            <a:r>
              <a:rPr lang="en-US" sz="2000" dirty="0" smtClean="0"/>
              <a:t>understand</a:t>
            </a:r>
          </a:p>
          <a:p>
            <a:pPr marL="687388" lvl="1" indent="-225425">
              <a:buFont typeface="Wingdings" panose="05000000000000000000" pitchFamily="2" charset="2"/>
              <a:buChar char="ü"/>
            </a:pPr>
            <a:r>
              <a:rPr lang="en-US" dirty="0" smtClean="0"/>
              <a:t>the </a:t>
            </a:r>
            <a:r>
              <a:rPr lang="en-US" dirty="0"/>
              <a:t>nature of </a:t>
            </a:r>
            <a:r>
              <a:rPr lang="en-US" dirty="0" smtClean="0"/>
              <a:t>HTTP</a:t>
            </a:r>
          </a:p>
          <a:p>
            <a:pPr marL="687388" lvl="1" indent="-225425">
              <a:buFont typeface="Wingdings" panose="05000000000000000000" pitchFamily="2" charset="2"/>
              <a:buChar char="ü"/>
            </a:pPr>
            <a:r>
              <a:rPr lang="en-US" dirty="0" smtClean="0"/>
              <a:t>HTML</a:t>
            </a:r>
          </a:p>
          <a:p>
            <a:pPr marL="687388" lvl="1" indent="-225425">
              <a:buFont typeface="Wingdings" panose="05000000000000000000" pitchFamily="2" charset="2"/>
              <a:buChar char="ü"/>
            </a:pPr>
            <a:r>
              <a:rPr lang="en-US" dirty="0" smtClean="0"/>
              <a:t>CSS</a:t>
            </a:r>
          </a:p>
          <a:p>
            <a:pPr marL="687388" lvl="1" indent="-225425">
              <a:buFont typeface="Wingdings" panose="05000000000000000000" pitchFamily="2" charset="2"/>
              <a:buChar char="ü"/>
            </a:pPr>
            <a:r>
              <a:rPr lang="en-US" dirty="0" smtClean="0"/>
              <a:t>familiar </a:t>
            </a:r>
            <a:r>
              <a:rPr lang="en-US" dirty="0"/>
              <a:t>with the basic features of </a:t>
            </a:r>
            <a:r>
              <a:rPr lang="en-US" dirty="0">
                <a:solidFill>
                  <a:srgbClr val="FF0000"/>
                </a:solidFill>
              </a:rPr>
              <a:t>Visual Studio 2013</a:t>
            </a:r>
            <a:r>
              <a:rPr lang="en-US" dirty="0"/>
              <a:t> (although I provide a quick primer for how I use Visual Studio in Chapter 2</a:t>
            </a:r>
            <a:r>
              <a:rPr lang="en-US" dirty="0" smtClean="0"/>
              <a:t>).</a:t>
            </a:r>
          </a:p>
          <a:p>
            <a:pPr marL="461963">
              <a:buFont typeface="Wingdings" panose="05000000000000000000" pitchFamily="2" charset="2"/>
              <a:buChar char="§"/>
            </a:pPr>
            <a:r>
              <a:rPr lang="en-US" sz="2000" dirty="0" smtClean="0"/>
              <a:t>You </a:t>
            </a:r>
            <a:r>
              <a:rPr lang="en-US" sz="2000" dirty="0"/>
              <a:t>will find this book hard to follow if you don’t have experience with the MVC framework, although there are plenty of examples that will help fill in the </a:t>
            </a:r>
            <a:r>
              <a:rPr lang="en-US" sz="2000" dirty="0" smtClean="0"/>
              <a:t>gaps.</a:t>
            </a:r>
          </a:p>
          <a:p>
            <a:pPr marL="461963">
              <a:buFont typeface="Wingdings" panose="05000000000000000000" pitchFamily="2" charset="2"/>
              <a:buChar char="§"/>
            </a:pPr>
            <a:r>
              <a:rPr lang="en-US" sz="2000" dirty="0" smtClean="0"/>
              <a:t>If </a:t>
            </a:r>
            <a:r>
              <a:rPr lang="en-US" sz="2000" dirty="0"/>
              <a:t>you need to brush up on using the MVC framework, then I suggest my Pro ASP.NET MVC 5 for MVC development and The Definitive Guide to HTML5 for detailed coverage of HTML and CSS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a:t>
            </a:fld>
            <a:endParaRPr lang="en-US" dirty="0"/>
          </a:p>
        </p:txBody>
      </p:sp>
    </p:spTree>
    <p:extLst>
      <p:ext uri="{BB962C8B-B14F-4D97-AF65-F5344CB8AC3E}">
        <p14:creationId xmlns:p14="http://schemas.microsoft.com/office/powerpoint/2010/main" val="18480530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a Module</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Modules are classes that implement the </a:t>
            </a:r>
            <a:r>
              <a:rPr lang="en-US" sz="2000" dirty="0">
                <a:solidFill>
                  <a:srgbClr val="FF0000"/>
                </a:solidFill>
              </a:rPr>
              <a:t>System.Web.IHttpModule</a:t>
            </a:r>
            <a:r>
              <a:rPr lang="en-US" sz="2000" dirty="0"/>
              <a:t> interface. The interface defines the two methods described in </a:t>
            </a:r>
            <a:r>
              <a:rPr lang="en-US" sz="2000" dirty="0">
                <a:solidFill>
                  <a:srgbClr val="FF0000"/>
                </a:solidFill>
              </a:rPr>
              <a:t>Table 4-3</a:t>
            </a:r>
            <a:r>
              <a:rPr lang="en-US" sz="2000" dirty="0"/>
              <a:t>.</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pPr marL="0" indent="0">
              <a:buNone/>
            </a:pPr>
            <a:endParaRPr lang="en-US" sz="2000" dirty="0" smtClean="0"/>
          </a:p>
          <a:p>
            <a:pPr lvl="1"/>
            <a:r>
              <a:rPr lang="en-US" dirty="0" smtClean="0"/>
              <a:t>Consider </a:t>
            </a:r>
            <a:r>
              <a:rPr lang="en-US" dirty="0"/>
              <a:t>a simple module and </a:t>
            </a:r>
            <a:r>
              <a:rPr lang="en-US" dirty="0" smtClean="0"/>
              <a:t>its usage </a:t>
            </a:r>
            <a:r>
              <a:rPr lang="en-US" dirty="0"/>
              <a:t>in an MVC framework application.</a:t>
            </a:r>
          </a:p>
          <a:p>
            <a:pPr marL="457200">
              <a:buFont typeface="Wingdings" panose="05000000000000000000" pitchFamily="2" charset="2"/>
              <a:buChar char="§"/>
            </a:pPr>
            <a:r>
              <a:rPr lang="en-US" sz="2000" dirty="0" smtClean="0"/>
              <a:t>Create a </a:t>
            </a:r>
            <a:r>
              <a:rPr lang="en-US" sz="2000" dirty="0"/>
              <a:t>folder called </a:t>
            </a:r>
            <a:r>
              <a:rPr lang="en-US" sz="2000" dirty="0" smtClean="0"/>
              <a:t>Infrastructure where you can add supporting </a:t>
            </a:r>
            <a:r>
              <a:rPr lang="en-US" sz="2000" dirty="0"/>
              <a:t>classes in an MVC framework </a:t>
            </a:r>
            <a:r>
              <a:rPr lang="en-US" sz="2000" dirty="0" smtClean="0"/>
              <a:t>project.</a:t>
            </a:r>
          </a:p>
          <a:p>
            <a:pPr marL="457200">
              <a:buFont typeface="Wingdings" panose="05000000000000000000" pitchFamily="2" charset="2"/>
              <a:buChar char="§"/>
            </a:pPr>
            <a:r>
              <a:rPr lang="en-US" sz="2000" dirty="0" smtClean="0"/>
              <a:t>Add a </a:t>
            </a:r>
            <a:r>
              <a:rPr lang="en-US" sz="2000" dirty="0"/>
              <a:t>class </a:t>
            </a:r>
            <a:r>
              <a:rPr lang="en-US" sz="2000" dirty="0" smtClean="0"/>
              <a:t>called </a:t>
            </a:r>
            <a:r>
              <a:rPr lang="en-US" sz="2000" dirty="0">
                <a:solidFill>
                  <a:srgbClr val="FF0000"/>
                </a:solidFill>
              </a:rPr>
              <a:t>TimerModule.cs</a:t>
            </a:r>
            <a:r>
              <a:rPr lang="en-US" sz="2000" dirty="0"/>
              <a:t> to the new folder and used it to define the module shown in Listing 4-2</a:t>
            </a:r>
            <a:r>
              <a:rPr lang="en-US" sz="2000" dirty="0" smtClean="0"/>
              <a:t>.</a:t>
            </a:r>
          </a:p>
          <a:p>
            <a:pPr marL="457200">
              <a:buFont typeface="Wingdings" panose="05000000000000000000" pitchFamily="2" charset="2"/>
              <a:buChar char="§"/>
            </a:pPr>
            <a:r>
              <a:rPr lang="en-US" sz="2000" dirty="0"/>
              <a:t>This module uses the high-resolution Stopwatch timer class in the </a:t>
            </a:r>
            <a:r>
              <a:rPr lang="en-US" sz="2000" dirty="0">
                <a:solidFill>
                  <a:srgbClr val="FF0000"/>
                </a:solidFill>
              </a:rPr>
              <a:t>System.Diagnostics</a:t>
            </a:r>
            <a:r>
              <a:rPr lang="en-US" sz="2000" dirty="0"/>
              <a:t> namespace to measure the elapsed time between the BeginRequest and EndRequest life-cycle events</a:t>
            </a:r>
            <a:r>
              <a:rPr lang="en-US" sz="2000" dirty="0" smtClean="0"/>
              <a:t>.</a:t>
            </a: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4618" y="2125115"/>
            <a:ext cx="9165771" cy="1964573"/>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120</a:t>
            </a:fld>
            <a:endParaRPr lang="en-US" dirty="0"/>
          </a:p>
        </p:txBody>
      </p:sp>
    </p:spTree>
    <p:extLst>
      <p:ext uri="{BB962C8B-B14F-4D97-AF65-F5344CB8AC3E}">
        <p14:creationId xmlns:p14="http://schemas.microsoft.com/office/powerpoint/2010/main" val="433270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4-2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 y="1268361"/>
            <a:ext cx="4985657" cy="5065477"/>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121</a:t>
            </a:fld>
            <a:endParaRPr lang="en-US" dirty="0"/>
          </a:p>
        </p:txBody>
      </p:sp>
    </p:spTree>
    <p:extLst>
      <p:ext uri="{BB962C8B-B14F-4D97-AF65-F5344CB8AC3E}">
        <p14:creationId xmlns:p14="http://schemas.microsoft.com/office/powerpoint/2010/main" val="24344190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Setting Up the Event Handlers</a:t>
            </a:r>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Modules are instantiated when the ASP.NET framework creates an instance of the global application </a:t>
            </a:r>
            <a:r>
              <a:rPr lang="en-US" sz="2000" dirty="0" smtClean="0"/>
              <a:t>class.</a:t>
            </a:r>
          </a:p>
          <a:p>
            <a:pPr marL="457200">
              <a:buFont typeface="Wingdings" panose="05000000000000000000" pitchFamily="2" charset="2"/>
              <a:buChar char="§"/>
            </a:pPr>
            <a:r>
              <a:rPr lang="en-US" sz="2000" dirty="0" smtClean="0"/>
              <a:t>The </a:t>
            </a:r>
            <a:r>
              <a:rPr lang="en-US" sz="2000" dirty="0"/>
              <a:t>module </a:t>
            </a:r>
            <a:r>
              <a:rPr lang="en-US" sz="2000" dirty="0">
                <a:solidFill>
                  <a:srgbClr val="FF0000"/>
                </a:solidFill>
              </a:rPr>
              <a:t>Init</a:t>
            </a:r>
            <a:r>
              <a:rPr lang="en-US" sz="2000" dirty="0"/>
              <a:t> method is invoked so that the module can prepare itself to handle requests, which usually means registering event handlers with the HttpApplication object that is passed as the method’s argument</a:t>
            </a:r>
            <a:r>
              <a:rPr lang="en-US" sz="2000" dirty="0" smtClean="0"/>
              <a:t>.</a:t>
            </a:r>
          </a:p>
          <a:p>
            <a:pPr marL="457200">
              <a:buFont typeface="Wingdings" panose="05000000000000000000" pitchFamily="2" charset="2"/>
              <a:buChar char="§"/>
            </a:pPr>
            <a:r>
              <a:rPr lang="en-US" sz="2000" dirty="0"/>
              <a:t>The Init method is called only when a module object is instantiated, which means you must use the Init method only to perform one-off configuration tasks such as setting up event </a:t>
            </a:r>
            <a:r>
              <a:rPr lang="en-US" sz="2000" dirty="0" smtClean="0"/>
              <a:t>handlers.</a:t>
            </a:r>
          </a:p>
          <a:p>
            <a:pPr marL="457200">
              <a:buFont typeface="Wingdings" panose="05000000000000000000" pitchFamily="2" charset="2"/>
              <a:buChar char="§"/>
            </a:pPr>
            <a:r>
              <a:rPr lang="en-US" sz="2000" dirty="0" smtClean="0"/>
              <a:t>You </a:t>
            </a:r>
            <a:r>
              <a:rPr lang="en-US" sz="2000" dirty="0"/>
              <a:t>must </a:t>
            </a:r>
            <a:r>
              <a:rPr lang="en-US" sz="2000" dirty="0">
                <a:solidFill>
                  <a:srgbClr val="FF0000"/>
                </a:solidFill>
              </a:rPr>
              <a:t>not perform configuration tasks</a:t>
            </a:r>
            <a:r>
              <a:rPr lang="en-US" sz="2000" dirty="0"/>
              <a:t> that are required to process individual </a:t>
            </a:r>
            <a:r>
              <a:rPr lang="en-US" sz="2000" dirty="0" smtClean="0"/>
              <a:t>requests.</a:t>
            </a: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713" y="3568427"/>
            <a:ext cx="4138127" cy="1461420"/>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122</a:t>
            </a:fld>
            <a:endParaRPr lang="en-US" dirty="0"/>
          </a:p>
        </p:txBody>
      </p:sp>
    </p:spTree>
    <p:extLst>
      <p:ext uri="{BB962C8B-B14F-4D97-AF65-F5344CB8AC3E}">
        <p14:creationId xmlns:p14="http://schemas.microsoft.com/office/powerpoint/2010/main" val="3473883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Handling the BeginRequest Event</a:t>
            </a:r>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The </a:t>
            </a:r>
            <a:r>
              <a:rPr lang="en-US" sz="2000" dirty="0" smtClean="0"/>
              <a:t>BeginRequest </a:t>
            </a:r>
            <a:r>
              <a:rPr lang="en-US" sz="2000" dirty="0"/>
              <a:t>life-cycle event is </a:t>
            </a:r>
            <a:r>
              <a:rPr lang="en-US" sz="2000" dirty="0" smtClean="0"/>
              <a:t>the </a:t>
            </a:r>
            <a:r>
              <a:rPr lang="en-US" sz="2000" dirty="0"/>
              <a:t>cue to start the </a:t>
            </a:r>
            <a:r>
              <a:rPr lang="en-US" sz="2000" dirty="0" smtClean="0"/>
              <a:t>timer.</a:t>
            </a:r>
          </a:p>
          <a:p>
            <a:pPr marL="457200">
              <a:buFont typeface="Wingdings" panose="05000000000000000000" pitchFamily="2" charset="2"/>
              <a:buChar char="§"/>
            </a:pPr>
            <a:r>
              <a:rPr lang="en-US" sz="2000" dirty="0" smtClean="0"/>
              <a:t>I </a:t>
            </a:r>
            <a:r>
              <a:rPr lang="en-US" sz="2000" dirty="0"/>
              <a:t>use the same method to handle both of the events I am interested in, which means I have to use the </a:t>
            </a:r>
            <a:r>
              <a:rPr lang="en-US" sz="2000" dirty="0">
                <a:solidFill>
                  <a:srgbClr val="FF0000"/>
                </a:solidFill>
              </a:rPr>
              <a:t>HttpContext.CurrentNotification</a:t>
            </a:r>
            <a:r>
              <a:rPr lang="en-US" sz="2000" dirty="0"/>
              <a:t> </a:t>
            </a:r>
            <a:r>
              <a:rPr lang="en-US" sz="2000" dirty="0" smtClean="0"/>
              <a:t>property to </a:t>
            </a:r>
            <a:r>
              <a:rPr lang="en-US" sz="2000" dirty="0"/>
              <a:t>work out which event I have received, as follows:</a:t>
            </a:r>
          </a:p>
          <a:p>
            <a:pPr marL="285750" indent="-285750">
              <a:buFont typeface="Wingdings" panose="05000000000000000000" pitchFamily="2" charset="2"/>
              <a:buChar char="v"/>
            </a:pPr>
            <a:r>
              <a:rPr lang="en-US" sz="2000" dirty="0"/>
              <a:t>The src object passed to event handlers for life-cycle events is an instance of the </a:t>
            </a:r>
            <a:r>
              <a:rPr lang="en-US" sz="2000" dirty="0">
                <a:solidFill>
                  <a:srgbClr val="FF0000"/>
                </a:solidFill>
              </a:rPr>
              <a:t>HttpApplication</a:t>
            </a:r>
            <a:r>
              <a:rPr lang="en-US" sz="2000" dirty="0"/>
              <a:t> class, which you can use to get an HttpContext object, but I find it easier to use the static </a:t>
            </a:r>
            <a:r>
              <a:rPr lang="en-US" sz="2000" dirty="0">
                <a:solidFill>
                  <a:srgbClr val="FF0000"/>
                </a:solidFill>
              </a:rPr>
              <a:t>HttpContext.Current</a:t>
            </a:r>
            <a:r>
              <a:rPr lang="en-US" sz="2000" dirty="0"/>
              <a:t> </a:t>
            </a:r>
            <a:r>
              <a:rPr lang="en-US" sz="2000" dirty="0" smtClean="0"/>
              <a:t>property.</a:t>
            </a:r>
          </a:p>
          <a:p>
            <a:pPr marL="457200">
              <a:buFont typeface="Wingdings" panose="05000000000000000000" pitchFamily="2" charset="2"/>
              <a:buChar char="§"/>
            </a:pPr>
            <a:r>
              <a:rPr lang="en-US" sz="2000" dirty="0" smtClean="0"/>
              <a:t>I </a:t>
            </a:r>
            <a:r>
              <a:rPr lang="en-US" sz="2000" dirty="0"/>
              <a:t>instantiate and start a new timer if the CurrentNotification property indicates that I have received the BeginRequest event.</a:t>
            </a:r>
          </a:p>
          <a:p>
            <a:pPr marL="285750" indent="-285750">
              <a:buFont typeface="Wingdings" panose="05000000000000000000" pitchFamily="2" charset="2"/>
              <a:buChar char="v"/>
            </a:pP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268" y="3641730"/>
            <a:ext cx="7429864" cy="2635950"/>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123</a:t>
            </a:fld>
            <a:endParaRPr lang="en-US" dirty="0"/>
          </a:p>
        </p:txBody>
      </p:sp>
    </p:spTree>
    <p:extLst>
      <p:ext uri="{BB962C8B-B14F-4D97-AF65-F5344CB8AC3E}">
        <p14:creationId xmlns:p14="http://schemas.microsoft.com/office/powerpoint/2010/main" val="28026309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Handling the EndRequest Event</a:t>
            </a:r>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Receiving the EndRequest event tells me that the request has been marshaled through the request life cycle and the MVC framework has generated a response that will be sent to the </a:t>
            </a:r>
            <a:r>
              <a:rPr lang="en-US" sz="2000" dirty="0" smtClean="0"/>
              <a:t>browser.</a:t>
            </a:r>
          </a:p>
          <a:p>
            <a:pPr marL="457200">
              <a:buFont typeface="Wingdings" panose="05000000000000000000" pitchFamily="2" charset="2"/>
              <a:buChar char="§"/>
            </a:pPr>
            <a:r>
              <a:rPr lang="en-US" sz="2000" dirty="0" smtClean="0"/>
              <a:t>The </a:t>
            </a:r>
            <a:r>
              <a:rPr lang="en-US" sz="2000" dirty="0"/>
              <a:t>response has not been sent when the EndRequest event is triggered, which allows me to manipulate it through the HttpResponse context </a:t>
            </a:r>
            <a:r>
              <a:rPr lang="en-US" sz="2000" dirty="0" smtClean="0"/>
              <a:t>object.</a:t>
            </a:r>
          </a:p>
          <a:p>
            <a:pPr marL="457200">
              <a:buFont typeface="Wingdings" panose="05000000000000000000" pitchFamily="2" charset="2"/>
              <a:buChar char="§"/>
            </a:pPr>
            <a:r>
              <a:rPr lang="en-US" sz="2000" dirty="0" smtClean="0"/>
              <a:t>In </a:t>
            </a:r>
            <a:r>
              <a:rPr lang="en-US" sz="2000" dirty="0"/>
              <a:t>this example, I append a message to the end of the response that reports the elapsed time between the BeginRequest and EndRequest, as </a:t>
            </a:r>
            <a:r>
              <a:rPr lang="en-US" sz="2000" dirty="0" smtClean="0"/>
              <a:t>follows:</a:t>
            </a:r>
          </a:p>
          <a:p>
            <a:pPr marL="457200">
              <a:buFont typeface="Wingdings" panose="05000000000000000000" pitchFamily="2" charset="2"/>
              <a:buChar char="§"/>
            </a:pPr>
            <a:r>
              <a:rPr lang="en-US" sz="2000" dirty="0" smtClean="0"/>
              <a:t>I </a:t>
            </a:r>
            <a:r>
              <a:rPr lang="en-US" sz="2000" dirty="0"/>
              <a:t>use the </a:t>
            </a:r>
            <a:r>
              <a:rPr lang="en-US" sz="2000" dirty="0">
                <a:solidFill>
                  <a:srgbClr val="FF0000"/>
                </a:solidFill>
              </a:rPr>
              <a:t>HttpResponse.Write</a:t>
            </a:r>
            <a:r>
              <a:rPr lang="en-US" sz="2000" dirty="0"/>
              <a:t> method to add a string to the </a:t>
            </a:r>
            <a:r>
              <a:rPr lang="en-US" sz="2000" dirty="0" smtClean="0"/>
              <a:t>response.</a:t>
            </a:r>
          </a:p>
          <a:p>
            <a:pPr marL="457200">
              <a:buFont typeface="Wingdings" panose="05000000000000000000" pitchFamily="2" charset="2"/>
              <a:buChar char="§"/>
            </a:pPr>
            <a:r>
              <a:rPr lang="en-US" sz="2000" dirty="0" smtClean="0"/>
              <a:t>I </a:t>
            </a:r>
            <a:r>
              <a:rPr lang="en-US" sz="2000" dirty="0"/>
              <a:t>format the string as HTML and use the Bootstrap alert and alert-success CSS classes to style the content as an inline alert box.</a:t>
            </a:r>
          </a:p>
          <a:p>
            <a:pPr marL="285750" indent="-285750">
              <a:buFont typeface="Wingdings" panose="05000000000000000000" pitchFamily="2" charset="2"/>
              <a:buChar char="v"/>
            </a:pP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183" y="4388907"/>
            <a:ext cx="5817324" cy="2086708"/>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124</a:t>
            </a:fld>
            <a:endParaRPr lang="en-US" dirty="0"/>
          </a:p>
        </p:txBody>
      </p:sp>
    </p:spTree>
    <p:extLst>
      <p:ext uri="{BB962C8B-B14F-4D97-AF65-F5344CB8AC3E}">
        <p14:creationId xmlns:p14="http://schemas.microsoft.com/office/powerpoint/2010/main" val="28580397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Registering a Module</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Unlike the MVC framework, the </a:t>
            </a:r>
            <a:r>
              <a:rPr lang="en-US" sz="2000" dirty="0">
                <a:solidFill>
                  <a:srgbClr val="0070C0"/>
                </a:solidFill>
              </a:rPr>
              <a:t>ASP.NET platform doesn’t discover classes dynamically</a:t>
            </a:r>
            <a:r>
              <a:rPr lang="en-US" sz="2000" dirty="0"/>
              <a:t>, which means you have to </a:t>
            </a:r>
            <a:r>
              <a:rPr lang="en-US" sz="2000" dirty="0">
                <a:solidFill>
                  <a:srgbClr val="FF0000"/>
                </a:solidFill>
              </a:rPr>
              <a:t>explicitly register</a:t>
            </a:r>
            <a:r>
              <a:rPr lang="en-US" sz="2000" dirty="0"/>
              <a:t> a module with the ASP.NET framework before it takes </a:t>
            </a:r>
            <a:r>
              <a:rPr lang="en-US" sz="2000" dirty="0" smtClean="0"/>
              <a:t>effect.</a:t>
            </a:r>
          </a:p>
          <a:p>
            <a:pPr marL="457200">
              <a:buFont typeface="Wingdings" panose="05000000000000000000" pitchFamily="2" charset="2"/>
              <a:buChar char="§"/>
            </a:pPr>
            <a:r>
              <a:rPr lang="en-US" sz="2000" dirty="0" smtClean="0"/>
              <a:t>Modules </a:t>
            </a:r>
            <a:r>
              <a:rPr lang="en-US" sz="2000" dirty="0"/>
              <a:t>are registered in the </a:t>
            </a:r>
            <a:r>
              <a:rPr lang="en-US" sz="2000" dirty="0">
                <a:solidFill>
                  <a:srgbClr val="FF0000"/>
                </a:solidFill>
              </a:rPr>
              <a:t>Web. config</a:t>
            </a:r>
            <a:r>
              <a:rPr lang="en-US" sz="2000" dirty="0"/>
              <a:t> file, as shown in Listing 4-3</a:t>
            </a:r>
            <a:r>
              <a:rPr lang="en-US" sz="2000" dirty="0" smtClean="0"/>
              <a:t>.</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295" y="2428645"/>
            <a:ext cx="5466671" cy="3728315"/>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125</a:t>
            </a:fld>
            <a:endParaRPr lang="en-US" dirty="0"/>
          </a:p>
        </p:txBody>
      </p:sp>
    </p:spTree>
    <p:extLst>
      <p:ext uri="{BB962C8B-B14F-4D97-AF65-F5344CB8AC3E}">
        <p14:creationId xmlns:p14="http://schemas.microsoft.com/office/powerpoint/2010/main" val="21393572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Testing the Module</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All that remains is to start the application and see the effect the module has. Each time the ASP.NET framework receives an HTTP request, the </a:t>
            </a:r>
            <a:r>
              <a:rPr lang="en-US" sz="2000" dirty="0">
                <a:solidFill>
                  <a:srgbClr val="FF0000"/>
                </a:solidFill>
              </a:rPr>
              <a:t>TimerModule</a:t>
            </a:r>
            <a:r>
              <a:rPr lang="en-US" sz="2000" dirty="0"/>
              <a:t> class will be sent the BeginRequest event, which starts the clock. </a:t>
            </a:r>
            <a:endParaRPr lang="en-US" sz="2000" dirty="0" smtClean="0"/>
          </a:p>
          <a:p>
            <a:pPr marL="457200">
              <a:buFont typeface="Wingdings" panose="05000000000000000000" pitchFamily="2" charset="2"/>
              <a:buChar char="§"/>
            </a:pPr>
            <a:r>
              <a:rPr lang="en-US" sz="2000" dirty="0" smtClean="0"/>
              <a:t>After </a:t>
            </a:r>
            <a:r>
              <a:rPr lang="en-US" sz="2000" dirty="0"/>
              <a:t>the request has proceeded through its life cycle, the module is sent the EndRequest event, which stops the clock and adds the time summary to the response, as illustrated by Figure 4-2</a:t>
            </a:r>
            <a:r>
              <a:rPr lang="en-US" sz="2000" dirty="0" smtClean="0"/>
              <a:t>.</a:t>
            </a:r>
          </a:p>
          <a:p>
            <a:pPr marL="457200">
              <a:buFont typeface="Wingdings" panose="05000000000000000000" pitchFamily="2" charset="2"/>
              <a:buChar char="§"/>
            </a:pPr>
            <a:r>
              <a:rPr lang="en-US" sz="2000" dirty="0"/>
              <a:t>If you look at the HTML that has been sent to the </a:t>
            </a:r>
            <a:r>
              <a:rPr lang="en-US" sz="2000" dirty="0" smtClean="0"/>
              <a:t>browser, you </a:t>
            </a:r>
            <a:r>
              <a:rPr lang="en-US" sz="2000" dirty="0"/>
              <a:t>will see how the message from the module has been added to the response:</a:t>
            </a:r>
          </a:p>
          <a:p>
            <a:pPr marL="457200">
              <a:buFont typeface="Wingdings" panose="05000000000000000000" pitchFamily="2" charset="2"/>
              <a:buChar char="§"/>
            </a:pPr>
            <a:r>
              <a:rPr lang="en-US" sz="2000" dirty="0" smtClean="0"/>
              <a:t>The </a:t>
            </a:r>
            <a:r>
              <a:rPr lang="en-US" sz="2000" dirty="0"/>
              <a:t>div element that the module adds to the response appears after the closing html </a:t>
            </a:r>
            <a:r>
              <a:rPr lang="en-US" sz="2000" dirty="0" smtClean="0"/>
              <a:t>tag.</a:t>
            </a:r>
          </a:p>
          <a:p>
            <a:pPr marL="457200">
              <a:buFont typeface="Wingdings" panose="05000000000000000000" pitchFamily="2" charset="2"/>
              <a:buChar char="§"/>
            </a:pPr>
            <a:r>
              <a:rPr lang="en-US" sz="2000" dirty="0" smtClean="0"/>
              <a:t>This </a:t>
            </a:r>
            <a:r>
              <a:rPr lang="en-US" sz="2000" dirty="0"/>
              <a:t>happens because the ASP.NET framework doesn’t care about the kind of data that an HTTP response contains and so there is no special support for ensuring that HTML is properly </a:t>
            </a:r>
            <a:r>
              <a:rPr lang="en-US" sz="2000" dirty="0" smtClean="0"/>
              <a:t>formatted.</a:t>
            </a:r>
          </a:p>
          <a:p>
            <a:pPr marL="457200">
              <a:buFont typeface="Wingdings" panose="05000000000000000000" pitchFamily="2" charset="2"/>
              <a:buChar char="§"/>
            </a:pPr>
            <a:r>
              <a:rPr lang="en-US" sz="2000" dirty="0" smtClean="0"/>
              <a:t>The </a:t>
            </a:r>
            <a:r>
              <a:rPr lang="en-US" sz="2000" dirty="0">
                <a:solidFill>
                  <a:srgbClr val="0070C0"/>
                </a:solidFill>
              </a:rPr>
              <a:t>main part of the response is generated by the </a:t>
            </a:r>
            <a:r>
              <a:rPr lang="en-US" sz="2000" dirty="0" smtClean="0">
                <a:solidFill>
                  <a:srgbClr val="0070C0"/>
                </a:solidFill>
              </a:rPr>
              <a:t>handler</a:t>
            </a:r>
            <a:r>
              <a:rPr lang="en-US" sz="2000" dirty="0"/>
              <a:t> </a:t>
            </a:r>
            <a:r>
              <a:rPr lang="en-US" sz="2000" dirty="0" smtClean="0"/>
              <a:t>and </a:t>
            </a:r>
            <a:r>
              <a:rPr lang="en-US" sz="2000" dirty="0"/>
              <a:t>additions to the response by modules either precede or follow the content that the handler generates.</a:t>
            </a:r>
          </a:p>
          <a:p>
            <a:pPr marL="457200">
              <a:buFont typeface="Wingdings" panose="05000000000000000000" pitchFamily="2" charset="2"/>
              <a:buChar char="§"/>
            </a:pPr>
            <a:endParaRPr lang="en-US" sz="2000" dirty="0"/>
          </a:p>
          <a:p>
            <a:pPr marL="285750" indent="-285750">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126</a:t>
            </a:fld>
            <a:endParaRPr lang="en-US" dirty="0"/>
          </a:p>
        </p:txBody>
      </p:sp>
    </p:spTree>
    <p:extLst>
      <p:ext uri="{BB962C8B-B14F-4D97-AF65-F5344CB8AC3E}">
        <p14:creationId xmlns:p14="http://schemas.microsoft.com/office/powerpoint/2010/main" val="22792261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4-2</a:t>
            </a:r>
            <a:endParaRPr lang="en-US" dirty="0"/>
          </a:p>
        </p:txBody>
      </p:sp>
      <p:sp>
        <p:nvSpPr>
          <p:cNvPr id="4" name="Content Placeholder 3"/>
          <p:cNvSpPr>
            <a:spLocks noGrp="1"/>
          </p:cNvSpPr>
          <p:nvPr>
            <p:ph idx="1"/>
          </p:nvPr>
        </p:nvSpPr>
        <p:spPr/>
        <p:txBody>
          <a:bodyPr/>
          <a:lstStyle/>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2"/>
            <a:ext cx="3924386" cy="4940849"/>
          </a:xfrm>
          <a:prstGeom prst="rect">
            <a:avLst/>
          </a:prstGeom>
          <a:ln>
            <a:solidFill>
              <a:srgbClr val="5B9BD5"/>
            </a:solidFill>
          </a:ln>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6951" y="1476462"/>
            <a:ext cx="6347077" cy="3074020"/>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127</a:t>
            </a:fld>
            <a:endParaRPr lang="en-US" dirty="0"/>
          </a:p>
        </p:txBody>
      </p:sp>
    </p:spTree>
    <p:extLst>
      <p:ext uri="{BB962C8B-B14F-4D97-AF65-F5344CB8AC3E}">
        <p14:creationId xmlns:p14="http://schemas.microsoft.com/office/powerpoint/2010/main" val="17208212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Creating Self-registering Module</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One of the benefits modules confer is that they can be reused across multiple </a:t>
            </a:r>
            <a:r>
              <a:rPr lang="en-US" sz="2000" dirty="0" smtClean="0"/>
              <a:t>projects.</a:t>
            </a:r>
          </a:p>
          <a:p>
            <a:pPr marL="457200">
              <a:buFont typeface="Wingdings" panose="05000000000000000000" pitchFamily="2" charset="2"/>
              <a:buChar char="§"/>
            </a:pPr>
            <a:r>
              <a:rPr lang="en-US" sz="2000" dirty="0" smtClean="0"/>
              <a:t>A </a:t>
            </a:r>
            <a:r>
              <a:rPr lang="en-US" sz="2000" dirty="0"/>
              <a:t>common approach to module development is to define them in a separate project from the rest of the web application so that the output from the project can be used multiple </a:t>
            </a:r>
            <a:r>
              <a:rPr lang="en-US" sz="2000" dirty="0" smtClean="0"/>
              <a:t>times.</a:t>
            </a:r>
          </a:p>
          <a:p>
            <a:pPr marL="457200">
              <a:buFont typeface="Wingdings" panose="05000000000000000000" pitchFamily="2" charset="2"/>
              <a:buChar char="§"/>
            </a:pPr>
            <a:r>
              <a:rPr lang="en-US" sz="2000" dirty="0" smtClean="0"/>
              <a:t>Creating </a:t>
            </a:r>
            <a:r>
              <a:rPr lang="en-US" sz="2000" dirty="0"/>
              <a:t>a module project is a simple task, except for the process of registering the </a:t>
            </a:r>
            <a:r>
              <a:rPr lang="en-US" sz="2000" dirty="0" smtClean="0"/>
              <a:t>modules.</a:t>
            </a:r>
          </a:p>
          <a:p>
            <a:pPr marL="457200">
              <a:buFont typeface="Wingdings" panose="05000000000000000000" pitchFamily="2" charset="2"/>
              <a:buChar char="§"/>
            </a:pPr>
            <a:r>
              <a:rPr lang="en-US" sz="2000" dirty="0" smtClean="0"/>
              <a:t>You </a:t>
            </a:r>
            <a:r>
              <a:rPr lang="en-US" sz="2000" dirty="0"/>
              <a:t>can define a fragment of XML that has to be inserted into the Web.config file, but this puts you at the mercy of the developer or administrator who sets up the web application—something that I generally like to avoid, especially when I have several modules that work together to deliver </a:t>
            </a:r>
            <a:r>
              <a:rPr lang="en-US" sz="2000" dirty="0" smtClean="0"/>
              <a:t>functionality.</a:t>
            </a:r>
          </a:p>
          <a:p>
            <a:pPr marL="457200">
              <a:buFont typeface="Wingdings" panose="05000000000000000000" pitchFamily="2" charset="2"/>
              <a:buChar char="§"/>
            </a:pPr>
            <a:r>
              <a:rPr lang="en-US" sz="2000" dirty="0" smtClean="0"/>
              <a:t>A </a:t>
            </a:r>
            <a:r>
              <a:rPr lang="en-US" sz="2000" dirty="0"/>
              <a:t>better approach is to create modules that register themselves automatically using an assembly attribute called </a:t>
            </a:r>
            <a:r>
              <a:rPr lang="en-US" sz="2000" dirty="0" smtClean="0">
                <a:solidFill>
                  <a:srgbClr val="FF0000"/>
                </a:solidFill>
              </a:rPr>
              <a:t>PreApplicationStartMethod</a:t>
            </a:r>
            <a:r>
              <a:rPr lang="en-US" sz="2000" dirty="0" smtClean="0"/>
              <a:t>.</a:t>
            </a:r>
          </a:p>
          <a:p>
            <a:pPr marL="457200">
              <a:buFont typeface="Wingdings" panose="05000000000000000000" pitchFamily="2" charset="2"/>
              <a:buChar char="§"/>
            </a:pPr>
            <a:r>
              <a:rPr lang="en-US" sz="2000" dirty="0" smtClean="0"/>
              <a:t>This </a:t>
            </a:r>
            <a:r>
              <a:rPr lang="en-US" sz="2000" dirty="0"/>
              <a:t>attribute allows an assembly to define a method that is executed before the </a:t>
            </a:r>
            <a:r>
              <a:rPr lang="en-US" sz="2000" dirty="0">
                <a:solidFill>
                  <a:srgbClr val="FF0000"/>
                </a:solidFill>
              </a:rPr>
              <a:t>Application_Start</a:t>
            </a:r>
            <a:r>
              <a:rPr lang="en-US" sz="2000" dirty="0"/>
              <a:t> method in the global application class is invoked, which is exactly when modules need to be registered.</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128</a:t>
            </a:fld>
            <a:endParaRPr lang="en-US" dirty="0"/>
          </a:p>
        </p:txBody>
      </p:sp>
    </p:spTree>
    <p:extLst>
      <p:ext uri="{BB962C8B-B14F-4D97-AF65-F5344CB8AC3E}">
        <p14:creationId xmlns:p14="http://schemas.microsoft.com/office/powerpoint/2010/main" val="3461530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4-4</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823643" cy="2960747"/>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129</a:t>
            </a:fld>
            <a:endParaRPr lang="en-US" dirty="0"/>
          </a:p>
        </p:txBody>
      </p:sp>
    </p:spTree>
    <p:extLst>
      <p:ext uri="{BB962C8B-B14F-4D97-AF65-F5344CB8AC3E}">
        <p14:creationId xmlns:p14="http://schemas.microsoft.com/office/powerpoint/2010/main" val="1975532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What’s the Structure of This Book</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This book is split into three parts, each of which covers a set of related topics.</a:t>
            </a:r>
          </a:p>
          <a:p>
            <a:pPr marL="461963">
              <a:buFont typeface="Wingdings" panose="05000000000000000000" pitchFamily="2" charset="2"/>
              <a:buChar char="§"/>
            </a:pPr>
            <a:r>
              <a:rPr lang="en-US" sz="2000" dirty="0">
                <a:solidFill>
                  <a:srgbClr val="0070C0"/>
                </a:solidFill>
              </a:rPr>
              <a:t>Part 1: Getting </a:t>
            </a:r>
            <a:r>
              <a:rPr lang="en-US" sz="2000" dirty="0" smtClean="0">
                <a:solidFill>
                  <a:srgbClr val="0070C0"/>
                </a:solidFill>
              </a:rPr>
              <a:t>Ready</a:t>
            </a:r>
          </a:p>
          <a:p>
            <a:pPr marL="461963" indent="0">
              <a:buNone/>
            </a:pPr>
            <a:r>
              <a:rPr lang="en-US" sz="2000" dirty="0" smtClean="0"/>
              <a:t>Part </a:t>
            </a:r>
            <a:r>
              <a:rPr lang="en-US" sz="2000" dirty="0"/>
              <a:t>1 of this book provides the information you need to </a:t>
            </a:r>
            <a:r>
              <a:rPr lang="en-US" sz="2000" dirty="0">
                <a:solidFill>
                  <a:srgbClr val="FF0000"/>
                </a:solidFill>
              </a:rPr>
              <a:t>get ready </a:t>
            </a:r>
            <a:r>
              <a:rPr lang="en-US" sz="2000" dirty="0"/>
              <a:t>for the </a:t>
            </a:r>
            <a:r>
              <a:rPr lang="en-US" sz="2000" dirty="0">
                <a:solidFill>
                  <a:srgbClr val="FF0000"/>
                </a:solidFill>
              </a:rPr>
              <a:t>rest</a:t>
            </a:r>
            <a:r>
              <a:rPr lang="en-US" sz="2000" dirty="0"/>
              <a:t> of the </a:t>
            </a:r>
            <a:r>
              <a:rPr lang="en-US" sz="2000" dirty="0" smtClean="0">
                <a:solidFill>
                  <a:srgbClr val="FF0000"/>
                </a:solidFill>
              </a:rPr>
              <a:t>book</a:t>
            </a:r>
            <a:r>
              <a:rPr lang="en-US" sz="2000" dirty="0" smtClean="0"/>
              <a:t>.</a:t>
            </a:r>
          </a:p>
          <a:p>
            <a:pPr marL="461963" indent="0">
              <a:buNone/>
            </a:pPr>
            <a:r>
              <a:rPr lang="en-US" sz="2000" dirty="0" smtClean="0"/>
              <a:t>It includes this chapter and a </a:t>
            </a:r>
            <a:r>
              <a:rPr lang="en-US" sz="2000" dirty="0" smtClean="0">
                <a:solidFill>
                  <a:srgbClr val="FF0000"/>
                </a:solidFill>
              </a:rPr>
              <a:t>primer</a:t>
            </a:r>
            <a:r>
              <a:rPr lang="en-US" sz="2000" dirty="0" smtClean="0"/>
              <a:t> for the </a:t>
            </a:r>
            <a:r>
              <a:rPr lang="en-US" sz="2000" dirty="0" smtClean="0">
                <a:solidFill>
                  <a:srgbClr val="FF0000"/>
                </a:solidFill>
              </a:rPr>
              <a:t>tools</a:t>
            </a:r>
            <a:r>
              <a:rPr lang="en-US" sz="2000" dirty="0" smtClean="0"/>
              <a:t> I use in this book and for the </a:t>
            </a:r>
            <a:r>
              <a:rPr lang="en-US" sz="2000" dirty="0" smtClean="0">
                <a:solidFill>
                  <a:srgbClr val="FF0000"/>
                </a:solidFill>
              </a:rPr>
              <a:t>MVC pattern</a:t>
            </a:r>
            <a:r>
              <a:rPr lang="en-US" sz="2000" dirty="0" smtClean="0"/>
              <a:t>.</a:t>
            </a:r>
          </a:p>
          <a:p>
            <a:pPr marL="461963">
              <a:buFont typeface="Wingdings" panose="05000000000000000000" pitchFamily="2" charset="2"/>
              <a:buChar char="§"/>
            </a:pPr>
            <a:r>
              <a:rPr lang="en-US" sz="2000" dirty="0" smtClean="0">
                <a:solidFill>
                  <a:srgbClr val="0070C0"/>
                </a:solidFill>
              </a:rPr>
              <a:t>Part </a:t>
            </a:r>
            <a:r>
              <a:rPr lang="en-US" sz="2000" dirty="0">
                <a:solidFill>
                  <a:srgbClr val="0070C0"/>
                </a:solidFill>
              </a:rPr>
              <a:t>2: The ASP.NET Platform </a:t>
            </a:r>
            <a:r>
              <a:rPr lang="en-US" sz="2000" dirty="0" smtClean="0">
                <a:solidFill>
                  <a:srgbClr val="0070C0"/>
                </a:solidFill>
              </a:rPr>
              <a:t>Foundation</a:t>
            </a:r>
          </a:p>
          <a:p>
            <a:pPr marL="461963" indent="0">
              <a:buNone/>
            </a:pPr>
            <a:r>
              <a:rPr lang="en-US" sz="2000" dirty="0" smtClean="0"/>
              <a:t>Part </a:t>
            </a:r>
            <a:r>
              <a:rPr lang="en-US" sz="2000" dirty="0"/>
              <a:t>2 of this book takes you through the </a:t>
            </a:r>
            <a:r>
              <a:rPr lang="en-US" sz="2000" dirty="0">
                <a:solidFill>
                  <a:srgbClr val="FF0000"/>
                </a:solidFill>
              </a:rPr>
              <a:t>foundation features</a:t>
            </a:r>
            <a:r>
              <a:rPr lang="en-US" sz="2000" dirty="0"/>
              <a:t> of the </a:t>
            </a:r>
            <a:r>
              <a:rPr lang="en-US" sz="2000" dirty="0">
                <a:solidFill>
                  <a:srgbClr val="FF0000"/>
                </a:solidFill>
              </a:rPr>
              <a:t>ASP.NET </a:t>
            </a:r>
            <a:r>
              <a:rPr lang="en-US" sz="2000" dirty="0" smtClean="0">
                <a:solidFill>
                  <a:srgbClr val="FF0000"/>
                </a:solidFill>
              </a:rPr>
              <a:t>platform</a:t>
            </a:r>
            <a:r>
              <a:rPr lang="en-US" sz="2000" dirty="0" smtClean="0"/>
              <a:t>, starting </a:t>
            </a:r>
            <a:r>
              <a:rPr lang="en-US" sz="2000" dirty="0"/>
              <a:t>with the </a:t>
            </a:r>
            <a:r>
              <a:rPr lang="en-US" sz="2000" dirty="0">
                <a:solidFill>
                  <a:srgbClr val="FF0000"/>
                </a:solidFill>
              </a:rPr>
              <a:t>application</a:t>
            </a:r>
            <a:r>
              <a:rPr lang="en-US" sz="2000" dirty="0"/>
              <a:t> and </a:t>
            </a:r>
            <a:r>
              <a:rPr lang="en-US" sz="2000" dirty="0">
                <a:solidFill>
                  <a:srgbClr val="FF0000"/>
                </a:solidFill>
              </a:rPr>
              <a:t>request life cycle</a:t>
            </a:r>
            <a:r>
              <a:rPr lang="en-US" sz="2000" dirty="0"/>
              <a:t> and onto more advanced topics such as </a:t>
            </a:r>
            <a:r>
              <a:rPr lang="en-US" sz="2000" dirty="0">
                <a:solidFill>
                  <a:srgbClr val="FF0000"/>
                </a:solidFill>
              </a:rPr>
              <a:t>modules</a:t>
            </a:r>
            <a:r>
              <a:rPr lang="en-US" sz="2000" dirty="0"/>
              <a:t> and </a:t>
            </a:r>
            <a:r>
              <a:rPr lang="en-US" sz="2000" dirty="0" smtClean="0">
                <a:solidFill>
                  <a:srgbClr val="FF0000"/>
                </a:solidFill>
              </a:rPr>
              <a:t>handlers</a:t>
            </a:r>
            <a:r>
              <a:rPr lang="en-US" sz="2000" dirty="0" smtClean="0"/>
              <a:t>.</a:t>
            </a:r>
          </a:p>
          <a:p>
            <a:pPr marL="461963" indent="0">
              <a:buNone/>
            </a:pPr>
            <a:r>
              <a:rPr lang="en-US" sz="2000" dirty="0" smtClean="0"/>
              <a:t>This </a:t>
            </a:r>
            <a:r>
              <a:rPr lang="en-US" sz="2000" dirty="0"/>
              <a:t>part of the book explains in detail how the ASP.NET platform </a:t>
            </a:r>
            <a:r>
              <a:rPr lang="en-US" sz="2000" dirty="0">
                <a:solidFill>
                  <a:srgbClr val="FF0000"/>
                </a:solidFill>
              </a:rPr>
              <a:t>handles requests</a:t>
            </a:r>
            <a:r>
              <a:rPr lang="en-US" sz="2000" dirty="0"/>
              <a:t> and </a:t>
            </a:r>
            <a:r>
              <a:rPr lang="en-US" sz="2000" dirty="0">
                <a:solidFill>
                  <a:srgbClr val="FF0000"/>
                </a:solidFill>
              </a:rPr>
              <a:t>passes</a:t>
            </a:r>
            <a:r>
              <a:rPr lang="en-US" sz="2000" dirty="0"/>
              <a:t> them to the </a:t>
            </a:r>
            <a:r>
              <a:rPr lang="en-US" sz="2000" dirty="0">
                <a:solidFill>
                  <a:srgbClr val="FF0000"/>
                </a:solidFill>
              </a:rPr>
              <a:t>MVC </a:t>
            </a:r>
            <a:r>
              <a:rPr lang="en-US" sz="2000" dirty="0" smtClean="0">
                <a:solidFill>
                  <a:srgbClr val="FF0000"/>
                </a:solidFill>
              </a:rPr>
              <a:t>framework</a:t>
            </a:r>
            <a:r>
              <a:rPr lang="en-US" sz="2000" dirty="0" smtClean="0"/>
              <a:t>.</a:t>
            </a:r>
          </a:p>
          <a:p>
            <a:pPr marL="461963">
              <a:buFont typeface="Wingdings" panose="05000000000000000000" pitchFamily="2" charset="2"/>
              <a:buChar char="§"/>
            </a:pPr>
            <a:r>
              <a:rPr lang="en-US" sz="2000" dirty="0" smtClean="0">
                <a:solidFill>
                  <a:srgbClr val="0070C0"/>
                </a:solidFill>
              </a:rPr>
              <a:t>Part </a:t>
            </a:r>
            <a:r>
              <a:rPr lang="en-US" sz="2000" dirty="0">
                <a:solidFill>
                  <a:srgbClr val="0070C0"/>
                </a:solidFill>
              </a:rPr>
              <a:t>3: The ASP.NET </a:t>
            </a:r>
            <a:r>
              <a:rPr lang="en-US" sz="2000" dirty="0" smtClean="0">
                <a:solidFill>
                  <a:srgbClr val="0070C0"/>
                </a:solidFill>
              </a:rPr>
              <a:t>Services</a:t>
            </a:r>
          </a:p>
          <a:p>
            <a:pPr marL="461963" indent="0">
              <a:buNone/>
            </a:pPr>
            <a:r>
              <a:rPr lang="en-US" sz="2000" dirty="0" smtClean="0"/>
              <a:t>Part </a:t>
            </a:r>
            <a:r>
              <a:rPr lang="en-US" sz="2000" dirty="0"/>
              <a:t>3 of this book describes the </a:t>
            </a:r>
            <a:r>
              <a:rPr lang="en-US" sz="2000" dirty="0">
                <a:solidFill>
                  <a:srgbClr val="FF0000"/>
                </a:solidFill>
              </a:rPr>
              <a:t>services</a:t>
            </a:r>
            <a:r>
              <a:rPr lang="en-US" sz="2000" dirty="0"/>
              <a:t> that the ASP.NET platform provides to developers for use in MVC framework </a:t>
            </a:r>
            <a:r>
              <a:rPr lang="en-US" sz="2000" dirty="0" smtClean="0"/>
              <a:t>applications.</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a:t>
            </a:fld>
            <a:endParaRPr lang="en-US" dirty="0"/>
          </a:p>
        </p:txBody>
      </p:sp>
    </p:spTree>
    <p:extLst>
      <p:ext uri="{BB962C8B-B14F-4D97-AF65-F5344CB8AC3E}">
        <p14:creationId xmlns:p14="http://schemas.microsoft.com/office/powerpoint/2010/main" val="36657128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the Project</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130</a:t>
            </a:fld>
            <a:endParaRPr lang="en-US" dirty="0"/>
          </a:p>
        </p:txBody>
      </p:sp>
    </p:spTree>
    <p:extLst>
      <p:ext uri="{BB962C8B-B14F-4D97-AF65-F5344CB8AC3E}">
        <p14:creationId xmlns:p14="http://schemas.microsoft.com/office/powerpoint/2010/main" val="274106186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Using Module Events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131</a:t>
            </a:fld>
            <a:endParaRPr lang="en-US" dirty="0"/>
          </a:p>
        </p:txBody>
      </p:sp>
    </p:spTree>
    <p:extLst>
      <p:ext uri="{BB962C8B-B14F-4D97-AF65-F5344CB8AC3E}">
        <p14:creationId xmlns:p14="http://schemas.microsoft.com/office/powerpoint/2010/main" val="3272072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the Built-in </a:t>
            </a:r>
            <a:r>
              <a:rPr lang="en-US" dirty="0" smtClean="0">
                <a:solidFill>
                  <a:schemeClr val="bg1"/>
                </a:solidFill>
              </a:rPr>
              <a:t>Modules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ASP.NET framework contains a number of </a:t>
            </a:r>
            <a:r>
              <a:rPr lang="en-US" sz="2000" dirty="0">
                <a:solidFill>
                  <a:srgbClr val="FF0000"/>
                </a:solidFill>
              </a:rPr>
              <a:t>built-in modules</a:t>
            </a:r>
            <a:r>
              <a:rPr lang="en-US" sz="2000" dirty="0"/>
              <a:t>, many of which support the </a:t>
            </a:r>
            <a:r>
              <a:rPr lang="en-US" sz="2000" dirty="0">
                <a:solidFill>
                  <a:srgbClr val="FF0000"/>
                </a:solidFill>
              </a:rPr>
              <a:t>core platform </a:t>
            </a:r>
            <a:r>
              <a:rPr lang="en-US" sz="2000" dirty="0" smtClean="0">
                <a:solidFill>
                  <a:srgbClr val="FF0000"/>
                </a:solidFill>
              </a:rPr>
              <a:t>services</a:t>
            </a:r>
            <a:r>
              <a:rPr lang="en-US" sz="2000" dirty="0" smtClean="0"/>
              <a:t>.</a:t>
            </a:r>
          </a:p>
          <a:p>
            <a:pPr marL="461963">
              <a:buFont typeface="Wingdings" panose="05000000000000000000" pitchFamily="2" charset="2"/>
              <a:buChar char="§"/>
            </a:pPr>
            <a:r>
              <a:rPr lang="en-US" sz="2000" dirty="0" smtClean="0"/>
              <a:t>Some </a:t>
            </a:r>
            <a:r>
              <a:rPr lang="en-US" sz="2000" dirty="0"/>
              <a:t>of these modules </a:t>
            </a:r>
            <a:r>
              <a:rPr lang="en-US" sz="2000" dirty="0">
                <a:solidFill>
                  <a:srgbClr val="FF0000"/>
                </a:solidFill>
              </a:rPr>
              <a:t>define events</a:t>
            </a:r>
            <a:r>
              <a:rPr lang="en-US" sz="2000" dirty="0"/>
              <a:t> that you can handle to </a:t>
            </a:r>
            <a:r>
              <a:rPr lang="en-US" sz="2000" dirty="0" smtClean="0"/>
              <a:t>get fine-grained </a:t>
            </a:r>
            <a:r>
              <a:rPr lang="en-US" sz="2000" dirty="0"/>
              <a:t>information about their activities, although for the most part, you interact with the functionality they provide through the context </a:t>
            </a:r>
            <a:r>
              <a:rPr lang="en-US" sz="2000" dirty="0" smtClean="0"/>
              <a:t>objects.</a:t>
            </a:r>
          </a:p>
          <a:p>
            <a:pPr marL="461963">
              <a:buFont typeface="Wingdings" panose="05000000000000000000" pitchFamily="2" charset="2"/>
              <a:buChar char="§"/>
            </a:pPr>
            <a:r>
              <a:rPr lang="en-US" sz="2000" dirty="0" smtClean="0"/>
              <a:t>Lets create an example so as to</a:t>
            </a:r>
          </a:p>
          <a:p>
            <a:pPr marL="687388" indent="-225425">
              <a:buFont typeface="Wingdings" panose="05000000000000000000" pitchFamily="2" charset="2"/>
              <a:buChar char="ü"/>
            </a:pPr>
            <a:r>
              <a:rPr lang="en-US" sz="2000" dirty="0" smtClean="0"/>
              <a:t>enumerate </a:t>
            </a:r>
            <a:r>
              <a:rPr lang="en-US" sz="2000" dirty="0"/>
              <a:t>the </a:t>
            </a:r>
            <a:r>
              <a:rPr lang="en-US" sz="2000" dirty="0" smtClean="0"/>
              <a:t>modules</a:t>
            </a:r>
          </a:p>
          <a:p>
            <a:pPr marL="687388" indent="-225425">
              <a:buFont typeface="Wingdings" panose="05000000000000000000" pitchFamily="2" charset="2"/>
              <a:buChar char="ü"/>
            </a:pPr>
            <a:r>
              <a:rPr lang="en-US" sz="2000" dirty="0" smtClean="0"/>
              <a:t>explain </a:t>
            </a:r>
            <a:r>
              <a:rPr lang="en-US" sz="2000" dirty="0"/>
              <a:t>what each of them does, </a:t>
            </a:r>
            <a:r>
              <a:rPr lang="en-US" sz="2000" dirty="0" smtClean="0"/>
              <a:t>and</a:t>
            </a:r>
          </a:p>
          <a:p>
            <a:pPr marL="687388" indent="-225425">
              <a:buFont typeface="Wingdings" panose="05000000000000000000" pitchFamily="2" charset="2"/>
              <a:buChar char="ü"/>
            </a:pPr>
            <a:r>
              <a:rPr lang="en-US" sz="2000" dirty="0" smtClean="0"/>
              <a:t>describe </a:t>
            </a:r>
            <a:r>
              <a:rPr lang="en-US" sz="2000" dirty="0"/>
              <a:t>the events that some of them define</a:t>
            </a:r>
            <a:r>
              <a:rPr lang="en-US" sz="2000" dirty="0" smtClean="0"/>
              <a:t>.</a:t>
            </a:r>
          </a:p>
          <a:p>
            <a:pPr marL="461963">
              <a:buFont typeface="Wingdings" panose="05000000000000000000" pitchFamily="2" charset="2"/>
              <a:buChar char="§"/>
            </a:pPr>
            <a:r>
              <a:rPr lang="en-US" sz="2000" dirty="0" smtClean="0"/>
              <a:t>To </a:t>
            </a:r>
            <a:r>
              <a:rPr lang="en-US" sz="2000" dirty="0"/>
              <a:t>generate the list of modules, I have added a new action method to the Home controller, as shown in Listing 4-9</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132</a:t>
            </a:fld>
            <a:endParaRPr lang="en-US" dirty="0"/>
          </a:p>
        </p:txBody>
      </p:sp>
    </p:spTree>
    <p:extLst>
      <p:ext uri="{BB962C8B-B14F-4D97-AF65-F5344CB8AC3E}">
        <p14:creationId xmlns:p14="http://schemas.microsoft.com/office/powerpoint/2010/main" val="1088650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Handlers</a:t>
            </a:r>
          </a:p>
        </p:txBody>
      </p:sp>
      <p:sp>
        <p:nvSpPr>
          <p:cNvPr id="7" name="Text Placeholder 6"/>
          <p:cNvSpPr>
            <a:spLocks noGrp="1"/>
          </p:cNvSpPr>
          <p:nvPr>
            <p:ph type="body" sz="quarter" idx="16"/>
          </p:nvPr>
        </p:nvSpPr>
        <p:spPr/>
        <p:txBody>
          <a:bodyPr/>
          <a:lstStyle/>
          <a:p>
            <a:r>
              <a:rPr lang="en-US" dirty="0" smtClean="0"/>
              <a:t>5</a:t>
            </a:r>
            <a:endParaRPr lang="en-US" dirty="0"/>
          </a:p>
        </p:txBody>
      </p:sp>
      <p:pic>
        <p:nvPicPr>
          <p:cNvPr id="3" name="Picture 2"/>
          <p:cNvPicPr>
            <a:picLocks noChangeAspect="1"/>
          </p:cNvPicPr>
          <p:nvPr/>
        </p:nvPicPr>
        <p:blipFill>
          <a:blip r:embed="rId2"/>
          <a:stretch>
            <a:fillRect/>
          </a:stretch>
        </p:blipFill>
        <p:spPr>
          <a:xfrm>
            <a:off x="7877175" y="4450346"/>
            <a:ext cx="3981450" cy="2057400"/>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133</a:t>
            </a:fld>
            <a:endParaRPr lang="en-US" dirty="0"/>
          </a:p>
        </p:txBody>
      </p:sp>
    </p:spTree>
    <p:extLst>
      <p:ext uri="{BB962C8B-B14F-4D97-AF65-F5344CB8AC3E}">
        <p14:creationId xmlns:p14="http://schemas.microsoft.com/office/powerpoint/2010/main" val="10920472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Handlers are responsible for generating the response content for an HTTP request. </a:t>
            </a:r>
            <a:endParaRPr lang="en-US" sz="2000" dirty="0" smtClean="0"/>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5-1</a:t>
            </a:r>
            <a:r>
              <a:rPr lang="en-US" sz="2000" dirty="0"/>
              <a:t> summarizes </a:t>
            </a:r>
            <a:r>
              <a:rPr lang="en-US" sz="2000" dirty="0" smtClean="0"/>
              <a:t>Handlers</a:t>
            </a:r>
            <a:endParaRPr lang="en-US" sz="20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143" y="2148110"/>
            <a:ext cx="7131554" cy="3598988"/>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134</a:t>
            </a:fld>
            <a:endParaRPr lang="en-US" dirty="0"/>
          </a:p>
        </p:txBody>
      </p:sp>
    </p:spTree>
    <p:extLst>
      <p:ext uri="{BB962C8B-B14F-4D97-AF65-F5344CB8AC3E}">
        <p14:creationId xmlns:p14="http://schemas.microsoft.com/office/powerpoint/2010/main" val="3585661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Preparing the Example Project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135</a:t>
            </a:fld>
            <a:endParaRPr lang="en-US" dirty="0"/>
          </a:p>
        </p:txBody>
      </p:sp>
    </p:spTree>
    <p:extLst>
      <p:ext uri="{BB962C8B-B14F-4D97-AF65-F5344CB8AC3E}">
        <p14:creationId xmlns:p14="http://schemas.microsoft.com/office/powerpoint/2010/main" val="38794587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ASP.NET Handlers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136</a:t>
            </a:fld>
            <a:endParaRPr lang="en-US" dirty="0"/>
          </a:p>
        </p:txBody>
      </p:sp>
    </p:spTree>
    <p:extLst>
      <p:ext uri="{BB962C8B-B14F-4D97-AF65-F5344CB8AC3E}">
        <p14:creationId xmlns:p14="http://schemas.microsoft.com/office/powerpoint/2010/main" val="39729587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Creating a Handler</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137</a:t>
            </a:fld>
            <a:endParaRPr lang="en-US" dirty="0"/>
          </a:p>
        </p:txBody>
      </p:sp>
    </p:spTree>
    <p:extLst>
      <p:ext uri="{BB962C8B-B14F-4D97-AF65-F5344CB8AC3E}">
        <p14:creationId xmlns:p14="http://schemas.microsoft.com/office/powerpoint/2010/main" val="4135063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Creating Asynchronous Handlers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138</a:t>
            </a:fld>
            <a:endParaRPr lang="en-US" dirty="0"/>
          </a:p>
        </p:txBody>
      </p:sp>
    </p:spTree>
    <p:extLst>
      <p:ext uri="{BB962C8B-B14F-4D97-AF65-F5344CB8AC3E}">
        <p14:creationId xmlns:p14="http://schemas.microsoft.com/office/powerpoint/2010/main" val="40816231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900" dirty="0">
                <a:solidFill>
                  <a:schemeClr val="bg1"/>
                </a:solidFill>
              </a:rPr>
              <a:t>Creating Modules That Provide Services to </a:t>
            </a:r>
            <a:r>
              <a:rPr lang="en-US" sz="3900" dirty="0" smtClean="0">
                <a:solidFill>
                  <a:schemeClr val="bg1"/>
                </a:solidFill>
              </a:rPr>
              <a:t>Handlers</a:t>
            </a:r>
            <a:endParaRPr lang="en-US" sz="3900"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139</a:t>
            </a:fld>
            <a:endParaRPr lang="en-US" dirty="0"/>
          </a:p>
        </p:txBody>
      </p:sp>
    </p:spTree>
    <p:extLst>
      <p:ext uri="{BB962C8B-B14F-4D97-AF65-F5344CB8AC3E}">
        <p14:creationId xmlns:p14="http://schemas.microsoft.com/office/powerpoint/2010/main" val="27843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What’s the Structure of This Book</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indent="0">
              <a:buNone/>
            </a:pPr>
            <a:r>
              <a:rPr lang="en-US" sz="2000" dirty="0" smtClean="0"/>
              <a:t>These services range from hidden gems such as the </a:t>
            </a:r>
            <a:r>
              <a:rPr lang="en-US" sz="2000" dirty="0" smtClean="0">
                <a:solidFill>
                  <a:srgbClr val="FF0000"/>
                </a:solidFill>
              </a:rPr>
              <a:t>configuration service</a:t>
            </a:r>
            <a:r>
              <a:rPr lang="en-US" sz="2000" dirty="0" smtClean="0"/>
              <a:t> to </a:t>
            </a:r>
            <a:r>
              <a:rPr lang="en-US" sz="2000" dirty="0" smtClean="0">
                <a:solidFill>
                  <a:srgbClr val="0070C0"/>
                </a:solidFill>
              </a:rPr>
              <a:t>performance optimizations</a:t>
            </a:r>
            <a:r>
              <a:rPr lang="en-US" sz="2000" dirty="0" smtClean="0"/>
              <a:t>, such as </a:t>
            </a:r>
            <a:r>
              <a:rPr lang="en-US" sz="2000" dirty="0" smtClean="0">
                <a:solidFill>
                  <a:srgbClr val="FF0000"/>
                </a:solidFill>
              </a:rPr>
              <a:t>data</a:t>
            </a:r>
            <a:r>
              <a:rPr lang="en-US" sz="2000" dirty="0" smtClean="0"/>
              <a:t> and </a:t>
            </a:r>
            <a:r>
              <a:rPr lang="en-US" sz="2000" dirty="0" smtClean="0">
                <a:solidFill>
                  <a:srgbClr val="FF0000"/>
                </a:solidFill>
              </a:rPr>
              <a:t>content caching</a:t>
            </a:r>
            <a:r>
              <a:rPr lang="en-US" sz="2000" dirty="0" smtClean="0"/>
              <a:t>.</a:t>
            </a:r>
          </a:p>
          <a:p>
            <a:pPr marL="461963" indent="0">
              <a:buNone/>
            </a:pPr>
            <a:r>
              <a:rPr lang="en-US" sz="2000" dirty="0" smtClean="0"/>
              <a:t>I also describe the new </a:t>
            </a:r>
            <a:r>
              <a:rPr lang="en-US" sz="2000" dirty="0" smtClean="0">
                <a:solidFill>
                  <a:srgbClr val="FF0000"/>
                </a:solidFill>
              </a:rPr>
              <a:t>ASP.NET Identity system</a:t>
            </a:r>
            <a:r>
              <a:rPr lang="en-US" sz="2000" dirty="0" smtClean="0"/>
              <a:t>, which is used to manage </a:t>
            </a:r>
            <a:r>
              <a:rPr lang="en-US" sz="2000" dirty="0" smtClean="0">
                <a:solidFill>
                  <a:srgbClr val="FF0000"/>
                </a:solidFill>
              </a:rPr>
              <a:t>user</a:t>
            </a:r>
            <a:r>
              <a:rPr lang="en-US" sz="2000" dirty="0" smtClean="0"/>
              <a:t> </a:t>
            </a:r>
            <a:r>
              <a:rPr lang="en-US" sz="2000" dirty="0" smtClean="0">
                <a:solidFill>
                  <a:srgbClr val="FF0000"/>
                </a:solidFill>
              </a:rPr>
              <a:t>authentication</a:t>
            </a:r>
            <a:r>
              <a:rPr lang="en-US" sz="2000" dirty="0" smtClean="0"/>
              <a:t> and </a:t>
            </a:r>
            <a:r>
              <a:rPr lang="en-US" sz="2000" dirty="0" smtClean="0">
                <a:solidFill>
                  <a:srgbClr val="FF0000"/>
                </a:solidFill>
              </a:rPr>
              <a:t>authorization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a:t>
            </a:fld>
            <a:endParaRPr lang="en-US" dirty="0"/>
          </a:p>
        </p:txBody>
      </p:sp>
    </p:spTree>
    <p:extLst>
      <p:ext uri="{BB962C8B-B14F-4D97-AF65-F5344CB8AC3E}">
        <p14:creationId xmlns:p14="http://schemas.microsoft.com/office/powerpoint/2010/main" val="1936480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Custom Handler Factories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140</a:t>
            </a:fld>
            <a:endParaRPr lang="en-US" dirty="0"/>
          </a:p>
        </p:txBody>
      </p:sp>
    </p:spTree>
    <p:extLst>
      <p:ext uri="{BB962C8B-B14F-4D97-AF65-F5344CB8AC3E}">
        <p14:creationId xmlns:p14="http://schemas.microsoft.com/office/powerpoint/2010/main" val="4008384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Disrupting the Life Cycle</a:t>
            </a:r>
          </a:p>
        </p:txBody>
      </p:sp>
      <p:sp>
        <p:nvSpPr>
          <p:cNvPr id="7" name="Text Placeholder 6"/>
          <p:cNvSpPr>
            <a:spLocks noGrp="1"/>
          </p:cNvSpPr>
          <p:nvPr>
            <p:ph type="body" sz="quarter" idx="16"/>
          </p:nvPr>
        </p:nvSpPr>
        <p:spPr/>
        <p:txBody>
          <a:bodyPr/>
          <a:lstStyle/>
          <a:p>
            <a:r>
              <a:rPr lang="en-US" dirty="0" smtClean="0"/>
              <a:t>6</a:t>
            </a:r>
            <a:endParaRPr lang="en-US" dirty="0"/>
          </a:p>
        </p:txBody>
      </p:sp>
      <p:pic>
        <p:nvPicPr>
          <p:cNvPr id="3" name="Picture 2"/>
          <p:cNvPicPr>
            <a:picLocks noChangeAspect="1"/>
          </p:cNvPicPr>
          <p:nvPr/>
        </p:nvPicPr>
        <p:blipFill>
          <a:blip r:embed="rId2"/>
          <a:stretch>
            <a:fillRect/>
          </a:stretch>
        </p:blipFill>
        <p:spPr>
          <a:xfrm>
            <a:off x="8696325" y="4675390"/>
            <a:ext cx="3343275" cy="1800225"/>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141</a:t>
            </a:fld>
            <a:endParaRPr lang="en-US" dirty="0"/>
          </a:p>
        </p:txBody>
      </p:sp>
    </p:spTree>
    <p:extLst>
      <p:ext uri="{BB962C8B-B14F-4D97-AF65-F5344CB8AC3E}">
        <p14:creationId xmlns:p14="http://schemas.microsoft.com/office/powerpoint/2010/main" val="9744921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Detecting Device Capabilities</a:t>
            </a:r>
          </a:p>
        </p:txBody>
      </p:sp>
      <p:sp>
        <p:nvSpPr>
          <p:cNvPr id="7" name="Text Placeholder 6"/>
          <p:cNvSpPr>
            <a:spLocks noGrp="1"/>
          </p:cNvSpPr>
          <p:nvPr>
            <p:ph type="body" sz="quarter" idx="16"/>
          </p:nvPr>
        </p:nvSpPr>
        <p:spPr/>
        <p:txBody>
          <a:bodyPr/>
          <a:lstStyle/>
          <a:p>
            <a:r>
              <a:rPr lang="en-US" dirty="0" smtClean="0"/>
              <a:t>7</a:t>
            </a:r>
            <a:endParaRPr lang="en-US" dirty="0"/>
          </a:p>
        </p:txBody>
      </p:sp>
      <p:pic>
        <p:nvPicPr>
          <p:cNvPr id="3" name="Picture 2"/>
          <p:cNvPicPr>
            <a:picLocks noChangeAspect="1"/>
          </p:cNvPicPr>
          <p:nvPr/>
        </p:nvPicPr>
        <p:blipFill>
          <a:blip r:embed="rId2"/>
          <a:stretch>
            <a:fillRect/>
          </a:stretch>
        </p:blipFill>
        <p:spPr>
          <a:xfrm>
            <a:off x="8820150" y="5002796"/>
            <a:ext cx="3038475" cy="1504950"/>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142</a:t>
            </a:fld>
            <a:endParaRPr lang="en-US" dirty="0"/>
          </a:p>
        </p:txBody>
      </p:sp>
    </p:spTree>
    <p:extLst>
      <p:ext uri="{BB962C8B-B14F-4D97-AF65-F5344CB8AC3E}">
        <p14:creationId xmlns:p14="http://schemas.microsoft.com/office/powerpoint/2010/main" val="411869481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Tracing Requests</a:t>
            </a:r>
          </a:p>
        </p:txBody>
      </p:sp>
      <p:sp>
        <p:nvSpPr>
          <p:cNvPr id="7" name="Text Placeholder 6"/>
          <p:cNvSpPr>
            <a:spLocks noGrp="1"/>
          </p:cNvSpPr>
          <p:nvPr>
            <p:ph type="body" sz="quarter" idx="16"/>
          </p:nvPr>
        </p:nvSpPr>
        <p:spPr/>
        <p:txBody>
          <a:bodyPr/>
          <a:lstStyle/>
          <a:p>
            <a:r>
              <a:rPr lang="en-US" dirty="0" smtClean="0"/>
              <a:t>8</a:t>
            </a:r>
            <a:endParaRPr lang="en-US" dirty="0"/>
          </a:p>
        </p:txBody>
      </p:sp>
      <p:pic>
        <p:nvPicPr>
          <p:cNvPr id="3" name="Picture 2"/>
          <p:cNvPicPr>
            <a:picLocks noChangeAspect="1"/>
          </p:cNvPicPr>
          <p:nvPr/>
        </p:nvPicPr>
        <p:blipFill>
          <a:blip r:embed="rId2"/>
          <a:stretch>
            <a:fillRect/>
          </a:stretch>
        </p:blipFill>
        <p:spPr>
          <a:xfrm>
            <a:off x="8911287" y="4563160"/>
            <a:ext cx="2857500" cy="1819275"/>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143</a:t>
            </a:fld>
            <a:endParaRPr lang="en-US" dirty="0"/>
          </a:p>
        </p:txBody>
      </p:sp>
    </p:spTree>
    <p:extLst>
      <p:ext uri="{BB962C8B-B14F-4D97-AF65-F5344CB8AC3E}">
        <p14:creationId xmlns:p14="http://schemas.microsoft.com/office/powerpoint/2010/main" val="180749328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Configuration</a:t>
            </a:r>
          </a:p>
        </p:txBody>
      </p:sp>
      <p:sp>
        <p:nvSpPr>
          <p:cNvPr id="8" name="Text Placeholder 7"/>
          <p:cNvSpPr>
            <a:spLocks noGrp="1"/>
          </p:cNvSpPr>
          <p:nvPr>
            <p:ph type="body" sz="quarter" idx="16"/>
          </p:nvPr>
        </p:nvSpPr>
        <p:spPr/>
        <p:txBody>
          <a:bodyPr/>
          <a:lstStyle/>
          <a:p>
            <a:r>
              <a:rPr lang="en-US" dirty="0" smtClean="0"/>
              <a:t>9</a:t>
            </a:r>
            <a:endParaRPr lang="en-US" dirty="0"/>
          </a:p>
        </p:txBody>
      </p:sp>
      <p:pic>
        <p:nvPicPr>
          <p:cNvPr id="3" name="Picture 2"/>
          <p:cNvPicPr>
            <a:picLocks noChangeAspect="1"/>
          </p:cNvPicPr>
          <p:nvPr/>
        </p:nvPicPr>
        <p:blipFill>
          <a:blip r:embed="rId2"/>
          <a:stretch>
            <a:fillRect/>
          </a:stretch>
        </p:blipFill>
        <p:spPr>
          <a:xfrm>
            <a:off x="8153400" y="4440821"/>
            <a:ext cx="3705225" cy="2066925"/>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144</a:t>
            </a:fld>
            <a:endParaRPr lang="en-US" dirty="0"/>
          </a:p>
        </p:txBody>
      </p:sp>
    </p:spTree>
    <p:extLst>
      <p:ext uri="{BB962C8B-B14F-4D97-AF65-F5344CB8AC3E}">
        <p14:creationId xmlns:p14="http://schemas.microsoft.com/office/powerpoint/2010/main" val="40335370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first service that the ASP.NET platform provides to applications is </a:t>
            </a:r>
            <a:r>
              <a:rPr lang="en-US" sz="2000" dirty="0" smtClean="0"/>
              <a:t>configuration.</a:t>
            </a:r>
          </a:p>
          <a:p>
            <a:pPr marL="461963">
              <a:buFont typeface="Wingdings" panose="05000000000000000000" pitchFamily="2" charset="2"/>
              <a:buChar char="§"/>
            </a:pPr>
            <a:r>
              <a:rPr lang="en-US" sz="2000" dirty="0"/>
              <a:t>T</a:t>
            </a:r>
            <a:r>
              <a:rPr lang="en-US" sz="2000" dirty="0" smtClean="0"/>
              <a:t>he </a:t>
            </a:r>
            <a:r>
              <a:rPr lang="en-US" sz="2000" dirty="0"/>
              <a:t>configuration feature is rich and flexible and helps avoid one of the pitfalls of complex software development: hard-coding behaviors into software </a:t>
            </a:r>
            <a:r>
              <a:rPr lang="en-US" sz="2000" dirty="0" smtClean="0"/>
              <a:t>components.</a:t>
            </a:r>
          </a:p>
          <a:p>
            <a:pPr marL="461963">
              <a:buFont typeface="Wingdings" panose="05000000000000000000" pitchFamily="2" charset="2"/>
              <a:buChar char="§"/>
            </a:pPr>
            <a:r>
              <a:rPr lang="en-US" sz="2000" dirty="0" smtClean="0"/>
              <a:t>The </a:t>
            </a:r>
            <a:r>
              <a:rPr lang="en-US" sz="2000" dirty="0"/>
              <a:t>ASP.NET support for configuration can be adapted to suit all kinds of web applications and is worth taking the time to </a:t>
            </a:r>
            <a:r>
              <a:rPr lang="en-US" sz="2000" dirty="0" smtClean="0"/>
              <a:t>understand.</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9-1</a:t>
            </a:r>
            <a:r>
              <a:rPr lang="en-US" sz="2000" dirty="0"/>
              <a:t> summarizes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145</a:t>
            </a:fld>
            <a:endParaRPr lang="en-US" dirty="0"/>
          </a:p>
        </p:txBody>
      </p:sp>
    </p:spTree>
    <p:extLst>
      <p:ext uri="{BB962C8B-B14F-4D97-AF65-F5344CB8AC3E}">
        <p14:creationId xmlns:p14="http://schemas.microsoft.com/office/powerpoint/2010/main" val="34199911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9-1</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110549" cy="5169142"/>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29442367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Preparing the Example 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Created </a:t>
            </a:r>
            <a:r>
              <a:rPr lang="en-US" sz="2000" dirty="0"/>
              <a:t>a new project called </a:t>
            </a:r>
            <a:r>
              <a:rPr lang="en-US" sz="2000" dirty="0" smtClean="0">
                <a:solidFill>
                  <a:srgbClr val="FF0000"/>
                </a:solidFill>
              </a:rPr>
              <a:t>ConfigFiles</a:t>
            </a:r>
            <a:r>
              <a:rPr lang="en-US" sz="2000" dirty="0"/>
              <a:t> </a:t>
            </a:r>
            <a:r>
              <a:rPr lang="en-US" sz="2000" dirty="0" smtClean="0"/>
              <a:t>by selecting </a:t>
            </a:r>
            <a:r>
              <a:rPr lang="en-US" sz="2000" dirty="0"/>
              <a:t>the Empty option, and added the core MVC </a:t>
            </a:r>
            <a:r>
              <a:rPr lang="en-US" sz="2000" dirty="0" smtClean="0"/>
              <a:t>references.</a:t>
            </a:r>
          </a:p>
          <a:p>
            <a:pPr marL="461963">
              <a:buFont typeface="Wingdings" panose="05000000000000000000" pitchFamily="2" charset="2"/>
              <a:buChar char="§"/>
            </a:pPr>
            <a:r>
              <a:rPr lang="en-US" sz="2000" dirty="0" smtClean="0"/>
              <a:t>Add </a:t>
            </a:r>
            <a:r>
              <a:rPr lang="en-US" sz="2000" dirty="0" smtClean="0">
                <a:solidFill>
                  <a:srgbClr val="FF0000"/>
                </a:solidFill>
              </a:rPr>
              <a:t>Bootstrap</a:t>
            </a:r>
            <a:r>
              <a:rPr lang="en-US" sz="2000" dirty="0" smtClean="0"/>
              <a:t> using NuGet.</a:t>
            </a:r>
          </a:p>
          <a:p>
            <a:pPr marL="461963">
              <a:buFont typeface="Wingdings" panose="05000000000000000000" pitchFamily="2" charset="2"/>
              <a:buChar char="§"/>
            </a:pPr>
            <a:r>
              <a:rPr lang="en-US" sz="2000" dirty="0" smtClean="0"/>
              <a:t>Add </a:t>
            </a:r>
            <a:r>
              <a:rPr lang="en-US" sz="2000" dirty="0"/>
              <a:t>Home controller to the Controllers folder, the definition of which you can see in </a:t>
            </a:r>
            <a:r>
              <a:rPr lang="en-US" sz="2000" dirty="0">
                <a:solidFill>
                  <a:srgbClr val="FF0000"/>
                </a:solidFill>
              </a:rPr>
              <a:t>Listing 9-1</a:t>
            </a:r>
            <a:r>
              <a:rPr lang="en-US" sz="2000" dirty="0" smtClean="0"/>
              <a:t>.</a:t>
            </a:r>
          </a:p>
          <a:p>
            <a:pPr marL="461963">
              <a:buFont typeface="Wingdings" panose="05000000000000000000" pitchFamily="2" charset="2"/>
              <a:buChar char="§"/>
            </a:pPr>
            <a:r>
              <a:rPr lang="en-US" sz="2000" dirty="0" smtClean="0"/>
              <a:t>Create a view </a:t>
            </a:r>
            <a:r>
              <a:rPr lang="en-US" sz="2000" dirty="0">
                <a:solidFill>
                  <a:srgbClr val="FF0000"/>
                </a:solidFill>
              </a:rPr>
              <a:t>Index.cshtml</a:t>
            </a:r>
            <a:r>
              <a:rPr lang="en-US" sz="2000" dirty="0"/>
              <a:t>, </a:t>
            </a:r>
            <a:r>
              <a:rPr lang="en-US" sz="2000" dirty="0" smtClean="0"/>
              <a:t>select </a:t>
            </a:r>
            <a:r>
              <a:rPr lang="en-US" sz="2000" dirty="0"/>
              <a:t>the Empty (without model) template, and </a:t>
            </a:r>
            <a:r>
              <a:rPr lang="en-US" sz="2000" dirty="0" smtClean="0"/>
              <a:t>uncheck </a:t>
            </a:r>
            <a:r>
              <a:rPr lang="en-US" sz="2000" dirty="0"/>
              <a:t>all of the view option </a:t>
            </a:r>
            <a:r>
              <a:rPr lang="en-US" sz="2000" dirty="0" smtClean="0"/>
              <a:t>boxes.</a:t>
            </a:r>
          </a:p>
          <a:p>
            <a:pPr marL="461963">
              <a:buFont typeface="Wingdings" panose="05000000000000000000" pitchFamily="2" charset="2"/>
              <a:buChar char="§"/>
            </a:pPr>
            <a:r>
              <a:rPr lang="en-US" sz="2000" dirty="0" smtClean="0"/>
              <a:t>You </a:t>
            </a:r>
            <a:r>
              <a:rPr lang="en-US" sz="2000" dirty="0"/>
              <a:t>can see the content I defined in the view in </a:t>
            </a:r>
            <a:r>
              <a:rPr lang="en-US" sz="2000" dirty="0">
                <a:solidFill>
                  <a:srgbClr val="FF0000"/>
                </a:solidFill>
              </a:rPr>
              <a:t>Listing 9-2</a:t>
            </a:r>
            <a:r>
              <a:rPr lang="en-US" sz="2000" dirty="0" smtClean="0"/>
              <a:t>.</a:t>
            </a:r>
          </a:p>
          <a:p>
            <a:pPr marL="461963">
              <a:buFont typeface="Wingdings" panose="05000000000000000000" pitchFamily="2" charset="2"/>
              <a:buChar char="§"/>
            </a:pPr>
            <a:r>
              <a:rPr lang="en-US" sz="2000" dirty="0"/>
              <a:t>Start the application and navigate to the root URL or /</a:t>
            </a:r>
            <a:r>
              <a:rPr lang="en-US" sz="2000" dirty="0">
                <a:solidFill>
                  <a:srgbClr val="FF0000"/>
                </a:solidFill>
              </a:rPr>
              <a:t>Home/Index</a:t>
            </a:r>
            <a:r>
              <a:rPr lang="en-US" sz="2000" dirty="0"/>
              <a:t> to see how the view is rendered, as shown in </a:t>
            </a:r>
            <a:r>
              <a:rPr lang="en-US" sz="2000" dirty="0">
                <a:solidFill>
                  <a:srgbClr val="FF0000"/>
                </a:solidFill>
              </a:rPr>
              <a:t>Figure 9-1</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spTree>
    <p:extLst>
      <p:ext uri="{BB962C8B-B14F-4D97-AF65-F5344CB8AC3E}">
        <p14:creationId xmlns:p14="http://schemas.microsoft.com/office/powerpoint/2010/main" val="20029978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9-1</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183333" cy="3862955"/>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spTree>
    <p:extLst>
      <p:ext uri="{BB962C8B-B14F-4D97-AF65-F5344CB8AC3E}">
        <p14:creationId xmlns:p14="http://schemas.microsoft.com/office/powerpoint/2010/main" val="854987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9-2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1849704" cy="3666102"/>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spTree>
    <p:extLst>
      <p:ext uri="{BB962C8B-B14F-4D97-AF65-F5344CB8AC3E}">
        <p14:creationId xmlns:p14="http://schemas.microsoft.com/office/powerpoint/2010/main" val="3590471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Are There Lots of Examples</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loads of examples. I demonstrate every important feature with code examples that you can add to your own projects, and I list the contents of every file in every example so that you get a complete picture of how each feature </a:t>
            </a:r>
            <a:r>
              <a:rPr lang="en-US" sz="2000" dirty="0" smtClean="0"/>
              <a:t>works.</a:t>
            </a:r>
          </a:p>
          <a:p>
            <a:pPr marL="461963">
              <a:buFont typeface="Wingdings" panose="05000000000000000000" pitchFamily="2" charset="2"/>
              <a:buChar char="§"/>
            </a:pPr>
            <a:r>
              <a:rPr lang="en-US" sz="2000" dirty="0" smtClean="0"/>
              <a:t>I </a:t>
            </a:r>
            <a:r>
              <a:rPr lang="en-US" sz="2000" dirty="0"/>
              <a:t>use two code styles for </a:t>
            </a:r>
            <a:r>
              <a:rPr lang="en-US" sz="2000" dirty="0" smtClean="0"/>
              <a:t>examples.</a:t>
            </a:r>
          </a:p>
          <a:p>
            <a:pPr marL="461963">
              <a:buFont typeface="Wingdings" panose="05000000000000000000" pitchFamily="2" charset="2"/>
              <a:buChar char="§"/>
            </a:pPr>
            <a:r>
              <a:rPr lang="en-US" sz="2000" dirty="0" smtClean="0"/>
              <a:t>The </a:t>
            </a:r>
            <a:r>
              <a:rPr lang="en-US" sz="2000" dirty="0"/>
              <a:t>first is when I list a complete file, as shown in </a:t>
            </a:r>
            <a:r>
              <a:rPr lang="en-US" sz="2000" dirty="0">
                <a:solidFill>
                  <a:srgbClr val="FF0000"/>
                </a:solidFill>
              </a:rPr>
              <a:t>Listing 1-1</a:t>
            </a:r>
            <a:r>
              <a:rPr lang="en-US" sz="2000" dirty="0" smtClean="0"/>
              <a:t>.</a:t>
            </a:r>
          </a:p>
          <a:p>
            <a:pPr marL="461963">
              <a:buFont typeface="Wingdings" panose="05000000000000000000" pitchFamily="2" charset="2"/>
              <a:buChar char="§"/>
            </a:pPr>
            <a:r>
              <a:rPr lang="en-US" sz="2000" dirty="0"/>
              <a:t>This listing is taken from Chapter 13—don’t worry about what it does at the moment. I usually start the chapter with complete listings; then, as I make changes to show you different features, I switch to partial listings, such as </a:t>
            </a:r>
            <a:r>
              <a:rPr lang="en-US" sz="2000" dirty="0">
                <a:solidFill>
                  <a:srgbClr val="FF0000"/>
                </a:solidFill>
              </a:rPr>
              <a:t>Listing 1-2</a:t>
            </a:r>
            <a:r>
              <a:rPr lang="en-US" sz="2000" dirty="0"/>
              <a:t>.</a:t>
            </a:r>
          </a:p>
          <a:p>
            <a:pPr marL="461963">
              <a:buFont typeface="Wingdings" panose="05000000000000000000" pitchFamily="2" charset="2"/>
              <a:buChar char="§"/>
            </a:pPr>
            <a:r>
              <a:rPr lang="en-US" sz="2000" dirty="0"/>
              <a:t>This listing is also taken from Chapter 13 and shows a section of the file from </a:t>
            </a:r>
            <a:r>
              <a:rPr lang="en-US" sz="2000" dirty="0">
                <a:solidFill>
                  <a:srgbClr val="FF0000"/>
                </a:solidFill>
              </a:rPr>
              <a:t>Listing </a:t>
            </a:r>
            <a:r>
              <a:rPr lang="en-US" sz="2000" dirty="0" smtClean="0">
                <a:solidFill>
                  <a:srgbClr val="FF0000"/>
                </a:solidFill>
              </a:rPr>
              <a:t>1-1</a:t>
            </a:r>
            <a:r>
              <a:rPr lang="en-US" sz="2000" dirty="0" smtClean="0"/>
              <a:t>.</a:t>
            </a:r>
          </a:p>
          <a:p>
            <a:pPr marL="461963">
              <a:buFont typeface="Wingdings" panose="05000000000000000000" pitchFamily="2" charset="2"/>
              <a:buChar char="§"/>
            </a:pPr>
            <a:r>
              <a:rPr lang="en-US" sz="2000" dirty="0" smtClean="0"/>
              <a:t>I </a:t>
            </a:r>
            <a:r>
              <a:rPr lang="en-US" sz="2000" dirty="0"/>
              <a:t>highlight the changes that I have made or the statements I want to draw your attention </a:t>
            </a:r>
            <a:r>
              <a:rPr lang="en-US" sz="2000" dirty="0" smtClean="0"/>
              <a:t>to.</a:t>
            </a:r>
          </a:p>
          <a:p>
            <a:pPr marL="461963">
              <a:buFont typeface="Wingdings" panose="05000000000000000000" pitchFamily="2" charset="2"/>
              <a:buChar char="§"/>
            </a:pPr>
            <a:r>
              <a:rPr lang="en-US" sz="2000" dirty="0" smtClean="0"/>
              <a:t>Using </a:t>
            </a:r>
            <a:r>
              <a:rPr lang="en-US" sz="2000" dirty="0">
                <a:solidFill>
                  <a:srgbClr val="FF0000"/>
                </a:solidFill>
              </a:rPr>
              <a:t>partial listings</a:t>
            </a:r>
            <a:r>
              <a:rPr lang="en-US" sz="2000" dirty="0"/>
              <a:t> helps avoid endless repetitions of files that have small changes and lets me pack in more examples per page and per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a:t>
            </a:fld>
            <a:endParaRPr lang="en-US" dirty="0"/>
          </a:p>
        </p:txBody>
      </p:sp>
    </p:spTree>
    <p:extLst>
      <p:ext uri="{BB962C8B-B14F-4D97-AF65-F5344CB8AC3E}">
        <p14:creationId xmlns:p14="http://schemas.microsoft.com/office/powerpoint/2010/main" val="35283285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9-1</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121351" cy="3221764"/>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150</a:t>
            </a:fld>
            <a:endParaRPr lang="en-US" dirty="0"/>
          </a:p>
        </p:txBody>
      </p:sp>
    </p:spTree>
    <p:extLst>
      <p:ext uri="{BB962C8B-B14F-4D97-AF65-F5344CB8AC3E}">
        <p14:creationId xmlns:p14="http://schemas.microsoft.com/office/powerpoint/2010/main" val="5858938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ASP.NET </a:t>
            </a:r>
            <a:r>
              <a:rPr lang="en-US" dirty="0" smtClean="0">
                <a:solidFill>
                  <a:schemeClr val="bg1"/>
                </a:solidFill>
              </a:rPr>
              <a:t>Configuration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Aside from a few standard additions to configure a database or enable debugging, most MVC framework developers don’t give any thought to the </a:t>
            </a:r>
            <a:r>
              <a:rPr lang="en-US" sz="2000" dirty="0">
                <a:solidFill>
                  <a:srgbClr val="FF0000"/>
                </a:solidFill>
              </a:rPr>
              <a:t>Web.config</a:t>
            </a:r>
            <a:r>
              <a:rPr lang="en-US" sz="2000" dirty="0"/>
              <a:t> file, which is a shame because it provides a useful set of features that configure ASP.NET and that can be consumed within application </a:t>
            </a:r>
            <a:r>
              <a:rPr lang="en-US" sz="2000" dirty="0" smtClean="0"/>
              <a:t>code.</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9-2</a:t>
            </a:r>
            <a:r>
              <a:rPr lang="en-US" sz="2000" dirty="0"/>
              <a:t> puts the ASP.NET configuration system into context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151</a:t>
            </a:fld>
            <a:endParaRPr lang="en-US" dirty="0"/>
          </a:p>
        </p:txBody>
      </p:sp>
    </p:spTree>
    <p:extLst>
      <p:ext uri="{BB962C8B-B14F-4D97-AF65-F5344CB8AC3E}">
        <p14:creationId xmlns:p14="http://schemas.microsoft.com/office/powerpoint/2010/main" val="12165864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257124" cy="2943612"/>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spTree>
    <p:extLst>
      <p:ext uri="{BB962C8B-B14F-4D97-AF65-F5344CB8AC3E}">
        <p14:creationId xmlns:p14="http://schemas.microsoft.com/office/powerpoint/2010/main" val="29204798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Configuration Hierarchy</a:t>
            </a: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Most MVC framework developers only need to edit the </a:t>
            </a:r>
            <a:r>
              <a:rPr lang="en-US" sz="2000" dirty="0">
                <a:solidFill>
                  <a:srgbClr val="FF0000"/>
                </a:solidFill>
              </a:rPr>
              <a:t>Web.config file</a:t>
            </a:r>
            <a:r>
              <a:rPr lang="en-US" sz="2000" dirty="0"/>
              <a:t> in the top-level of the Visual Studio project, but this is just one of a hierarchy of configuration files that ASP.NET </a:t>
            </a:r>
            <a:r>
              <a:rPr lang="en-US" sz="2000" dirty="0" smtClean="0"/>
              <a:t>uses.</a:t>
            </a:r>
          </a:p>
          <a:p>
            <a:pPr marL="461963">
              <a:buFont typeface="Wingdings" panose="05000000000000000000" pitchFamily="2" charset="2"/>
              <a:buChar char="§"/>
            </a:pPr>
            <a:r>
              <a:rPr lang="en-US" sz="2000" dirty="0" smtClean="0"/>
              <a:t>When </a:t>
            </a:r>
            <a:r>
              <a:rPr lang="en-US" sz="2000" dirty="0"/>
              <a:t>an application is started, ASP.NET starts at the top of the hierarchy and works its way </a:t>
            </a:r>
            <a:r>
              <a:rPr lang="en-US" sz="2000" dirty="0" smtClean="0"/>
              <a:t>down.</a:t>
            </a:r>
          </a:p>
          <a:p>
            <a:pPr marL="461963">
              <a:buFont typeface="Wingdings" panose="05000000000000000000" pitchFamily="2" charset="2"/>
              <a:buChar char="§"/>
            </a:pPr>
            <a:r>
              <a:rPr lang="en-US" sz="2000" dirty="0" smtClean="0"/>
              <a:t>Each </a:t>
            </a:r>
            <a:r>
              <a:rPr lang="en-US" sz="2000" dirty="0"/>
              <a:t>level in the hierarchy has a slightly narrower scope, and the overall effect is to allow </a:t>
            </a:r>
            <a:r>
              <a:rPr lang="en-US" sz="2000" dirty="0">
                <a:solidFill>
                  <a:srgbClr val="FF0000"/>
                </a:solidFill>
              </a:rPr>
              <a:t>lower-level configuration files</a:t>
            </a:r>
            <a:r>
              <a:rPr lang="en-US" sz="2000" dirty="0"/>
              <a:t> to </a:t>
            </a:r>
            <a:r>
              <a:rPr lang="en-US" sz="2000" dirty="0">
                <a:solidFill>
                  <a:srgbClr val="FF0000"/>
                </a:solidFill>
              </a:rPr>
              <a:t>override</a:t>
            </a:r>
            <a:r>
              <a:rPr lang="en-US" sz="2000" dirty="0"/>
              <a:t> more general settings that have been previously </a:t>
            </a:r>
            <a:r>
              <a:rPr lang="en-US" sz="2000" dirty="0" smtClean="0"/>
              <a:t>defined.</a:t>
            </a:r>
          </a:p>
          <a:p>
            <a:pPr marL="461963">
              <a:buFont typeface="Wingdings" panose="05000000000000000000" pitchFamily="2" charset="2"/>
              <a:buChar char="§"/>
            </a:pPr>
            <a:r>
              <a:rPr lang="en-US" sz="2000" dirty="0" smtClean="0"/>
              <a:t>The </a:t>
            </a:r>
            <a:r>
              <a:rPr lang="en-US" sz="2000" dirty="0">
                <a:solidFill>
                  <a:srgbClr val="0070C0"/>
                </a:solidFill>
              </a:rPr>
              <a:t>application-level</a:t>
            </a:r>
            <a:r>
              <a:rPr lang="en-US" sz="2000" dirty="0">
                <a:solidFill>
                  <a:srgbClr val="FF0000"/>
                </a:solidFill>
              </a:rPr>
              <a:t> Web.config file</a:t>
            </a:r>
            <a:r>
              <a:rPr lang="en-US" sz="2000" dirty="0"/>
              <a:t>—the one in the root folder of Visual Studio—is close to the bottom of the hierarchy and relies on dozens of settings that have been defined in higher-level </a:t>
            </a:r>
            <a:r>
              <a:rPr lang="en-US" sz="2000" dirty="0" smtClean="0"/>
              <a:t>files.</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9-3 </a:t>
            </a:r>
            <a:r>
              <a:rPr lang="en-US" sz="2000" dirty="0"/>
              <a:t>summarizes the configuration files and explains how they relate to one another</a:t>
            </a:r>
            <a:r>
              <a:rPr lang="en-US" sz="2000" dirty="0" smtClean="0"/>
              <a:t>.</a:t>
            </a:r>
          </a:p>
          <a:p>
            <a:pPr marL="461963">
              <a:buFont typeface="Wingdings" panose="05000000000000000000" pitchFamily="2" charset="2"/>
              <a:buChar char="§"/>
            </a:pPr>
            <a:r>
              <a:rPr lang="en-US" sz="2000" dirty="0" smtClean="0"/>
              <a:t>The </a:t>
            </a:r>
            <a:r>
              <a:rPr lang="en-US" sz="2000" dirty="0"/>
              <a:t>MVC framework includes a file called </a:t>
            </a:r>
            <a:r>
              <a:rPr lang="en-US" sz="2000" dirty="0">
                <a:solidFill>
                  <a:srgbClr val="FF0000"/>
                </a:solidFill>
              </a:rPr>
              <a:t>web.config</a:t>
            </a:r>
            <a:r>
              <a:rPr lang="en-US" sz="2000" dirty="0"/>
              <a:t> (with a lowercase w) in the Views folder. The file names are not case sensitive, and this is an example of a </a:t>
            </a:r>
            <a:r>
              <a:rPr lang="en-US" sz="2000" dirty="0">
                <a:solidFill>
                  <a:srgbClr val="FF0000"/>
                </a:solidFill>
              </a:rPr>
              <a:t>folder-level Web.config</a:t>
            </a:r>
            <a:r>
              <a:rPr lang="en-US" sz="2000" dirty="0"/>
              <a:t> file as described in the table</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153</a:t>
            </a:fld>
            <a:endParaRPr lang="en-US" dirty="0"/>
          </a:p>
        </p:txBody>
      </p:sp>
    </p:spTree>
    <p:extLst>
      <p:ext uri="{BB962C8B-B14F-4D97-AF65-F5344CB8AC3E}">
        <p14:creationId xmlns:p14="http://schemas.microsoft.com/office/powerpoint/2010/main" val="22050566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Configuration </a:t>
            </a:r>
            <a:r>
              <a:rPr lang="en-US" dirty="0" smtClean="0"/>
              <a:t>Hierarchy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227013" indent="-227013">
              <a:buFont typeface="Wingdings" panose="05000000000000000000" pitchFamily="2" charset="2"/>
              <a:buChar char="v"/>
            </a:pPr>
            <a:r>
              <a:rPr lang="en-US" sz="2000" dirty="0"/>
              <a:t>ASP.NET starts with the </a:t>
            </a:r>
            <a:r>
              <a:rPr lang="en-US" sz="2000" dirty="0">
                <a:solidFill>
                  <a:srgbClr val="FF0000"/>
                </a:solidFill>
              </a:rPr>
              <a:t>Machine.config</a:t>
            </a:r>
            <a:r>
              <a:rPr lang="en-US" sz="2000" dirty="0"/>
              <a:t> file, which is at the top of the hierarchy to get the starting point for the configuration and then moves to the second-level of the hierarchy and processes the </a:t>
            </a:r>
            <a:r>
              <a:rPr lang="en-US" sz="2000" dirty="0">
                <a:solidFill>
                  <a:srgbClr val="FF0000"/>
                </a:solidFill>
              </a:rPr>
              <a:t>ApplicationHost.config</a:t>
            </a:r>
            <a:r>
              <a:rPr lang="en-US" sz="2000" dirty="0"/>
              <a:t> and global </a:t>
            </a:r>
            <a:r>
              <a:rPr lang="en-US" sz="2000" dirty="0">
                <a:solidFill>
                  <a:srgbClr val="FF0000"/>
                </a:solidFill>
              </a:rPr>
              <a:t>Web.config</a:t>
            </a:r>
            <a:r>
              <a:rPr lang="en-US" sz="2000" dirty="0"/>
              <a:t> </a:t>
            </a:r>
            <a:r>
              <a:rPr lang="en-US" sz="2000" dirty="0" smtClean="0"/>
              <a:t>files.</a:t>
            </a:r>
          </a:p>
          <a:p>
            <a:pPr marL="461963">
              <a:buFont typeface="Wingdings" panose="05000000000000000000" pitchFamily="2" charset="2"/>
              <a:buChar char="§"/>
            </a:pPr>
            <a:r>
              <a:rPr lang="en-US" sz="2000" dirty="0" smtClean="0"/>
              <a:t>New </a:t>
            </a:r>
            <a:r>
              <a:rPr lang="en-US" sz="2000" dirty="0"/>
              <a:t>settings are added to form a merged configuration, and values for existing settings are </a:t>
            </a:r>
            <a:r>
              <a:rPr lang="en-US" sz="2000" dirty="0" smtClean="0"/>
              <a:t>replaced.</a:t>
            </a:r>
          </a:p>
          <a:p>
            <a:pPr marL="461963">
              <a:buFont typeface="Wingdings" panose="05000000000000000000" pitchFamily="2" charset="2"/>
              <a:buChar char="§"/>
            </a:pPr>
            <a:r>
              <a:rPr lang="en-US" sz="2000" dirty="0" smtClean="0"/>
              <a:t>This </a:t>
            </a:r>
            <a:r>
              <a:rPr lang="en-US" sz="2000" dirty="0"/>
              <a:t>process continues down the hierarchy until the app-level Web.config file is reached, and elements are used to expand the merged configuration or replace existing configuration </a:t>
            </a:r>
            <a:r>
              <a:rPr lang="en-US" sz="2000" dirty="0" smtClean="0"/>
              <a:t>values.</a:t>
            </a:r>
          </a:p>
          <a:p>
            <a:pPr marL="461963">
              <a:buFont typeface="Wingdings" panose="05000000000000000000" pitchFamily="2" charset="2"/>
              <a:buChar char="§"/>
            </a:pPr>
            <a:r>
              <a:rPr lang="en-US" sz="2000" dirty="0" smtClean="0"/>
              <a:t>Finally</a:t>
            </a:r>
            <a:r>
              <a:rPr lang="en-US" sz="2000" dirty="0"/>
              <a:t>, the location elements and the folder-level Web.config files are processed to create specific configurations for parts of the </a:t>
            </a:r>
            <a:r>
              <a:rPr lang="en-US" sz="2000" dirty="0" smtClean="0"/>
              <a:t>application.</a:t>
            </a:r>
          </a:p>
          <a:p>
            <a:pPr marL="461963">
              <a:buFont typeface="Wingdings" panose="05000000000000000000" pitchFamily="2" charset="2"/>
              <a:buChar char="§"/>
            </a:pPr>
            <a:r>
              <a:rPr lang="en-US" sz="2000" dirty="0" smtClean="0">
                <a:solidFill>
                  <a:srgbClr val="FF0000"/>
                </a:solidFill>
              </a:rPr>
              <a:t>Figure </a:t>
            </a:r>
            <a:r>
              <a:rPr lang="en-US" sz="2000" dirty="0">
                <a:solidFill>
                  <a:srgbClr val="FF0000"/>
                </a:solidFill>
              </a:rPr>
              <a:t>9-2</a:t>
            </a:r>
            <a:r>
              <a:rPr lang="en-US" sz="2000" dirty="0"/>
              <a:t> shows the hierarchy of files as they are processed</a:t>
            </a:r>
            <a:r>
              <a:rPr lang="en-US" sz="2000" dirty="0" smtClean="0"/>
              <a:t>.</a:t>
            </a:r>
          </a:p>
          <a:p>
            <a:pPr marL="461963">
              <a:buFont typeface="Wingdings" panose="05000000000000000000" pitchFamily="2" charset="2"/>
              <a:buChar char="§"/>
            </a:pPr>
            <a:r>
              <a:rPr lang="en-US" sz="2000" dirty="0"/>
              <a:t>Although the configuration is spread throughout multiple files, the overall effect is a consistent configuration where settings are defined for every application at the global level and then progressively refined in the site, application, and folder-level </a:t>
            </a:r>
            <a:r>
              <a:rPr lang="en-US" sz="2000" dirty="0" smtClean="0"/>
              <a:t>files.</a:t>
            </a:r>
          </a:p>
          <a:p>
            <a:pPr marL="461963">
              <a:buFont typeface="Wingdings" panose="05000000000000000000" pitchFamily="2" charset="2"/>
              <a:buChar char="§"/>
            </a:pPr>
            <a:r>
              <a:rPr lang="en-US" sz="2000" dirty="0" smtClean="0"/>
              <a:t>This </a:t>
            </a:r>
            <a:r>
              <a:rPr lang="en-US" sz="2000" dirty="0"/>
              <a:t>is why something as complex as an MVC framework application needs only a few lines of settings in the Web.config file: Hundreds of other settings are defined further up the hierarchy</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154</a:t>
            </a:fld>
            <a:endParaRPr lang="en-US" dirty="0"/>
          </a:p>
        </p:txBody>
      </p:sp>
    </p:spTree>
    <p:extLst>
      <p:ext uri="{BB962C8B-B14F-4D97-AF65-F5344CB8AC3E}">
        <p14:creationId xmlns:p14="http://schemas.microsoft.com/office/powerpoint/2010/main" val="2640353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Configuration </a:t>
            </a:r>
            <a:r>
              <a:rPr lang="en-US" dirty="0" smtClean="0"/>
              <a:t>Hierarchy	</a:t>
            </a:r>
            <a:r>
              <a:rPr lang="en-US" dirty="0"/>
              <a:t> </a:t>
            </a:r>
            <a:r>
              <a:rPr lang="en-US" dirty="0" smtClean="0"/>
              <a:t>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If any of the files are missing, ASP.NET </a:t>
            </a:r>
            <a:r>
              <a:rPr lang="en-US" dirty="0">
                <a:solidFill>
                  <a:srgbClr val="0070C0"/>
                </a:solidFill>
              </a:rPr>
              <a:t>skips to the next level</a:t>
            </a:r>
            <a:r>
              <a:rPr lang="en-US" dirty="0"/>
              <a:t> in the hierarchy.</a:t>
            </a:r>
          </a:p>
          <a:p>
            <a:pPr marL="461963">
              <a:buFont typeface="Wingdings" panose="05000000000000000000" pitchFamily="2" charset="2"/>
              <a:buChar char="§"/>
            </a:pPr>
            <a:r>
              <a:rPr lang="en-US" dirty="0"/>
              <a:t>The global files define the structure that later files use to define configuration settings as well as their </a:t>
            </a:r>
            <a:r>
              <a:rPr lang="en-US" dirty="0">
                <a:solidFill>
                  <a:srgbClr val="FF0000"/>
                </a:solidFill>
              </a:rPr>
              <a:t>default values.</a:t>
            </a:r>
          </a:p>
          <a:p>
            <a:pPr marL="461963">
              <a:buFont typeface="Wingdings" panose="05000000000000000000" pitchFamily="2" charset="2"/>
              <a:buChar char="§"/>
            </a:pPr>
            <a:r>
              <a:rPr lang="en-US" sz="2000" dirty="0" smtClean="0"/>
              <a:t>One </a:t>
            </a:r>
            <a:r>
              <a:rPr lang="en-US" sz="2000" dirty="0"/>
              <a:t>of the reasons that developers work with the application-level Web.config file is that the </a:t>
            </a:r>
            <a:r>
              <a:rPr lang="en-US" sz="2000" dirty="0" smtClean="0"/>
              <a:t>files </a:t>
            </a:r>
            <a:r>
              <a:rPr lang="en-US" sz="2000" dirty="0" smtClean="0">
                <a:solidFill>
                  <a:srgbClr val="0070C0"/>
                </a:solidFill>
              </a:rPr>
              <a:t>higher up in the hierarchy</a:t>
            </a:r>
            <a:r>
              <a:rPr lang="en-US" sz="2000" dirty="0" smtClean="0">
                <a:solidFill>
                  <a:srgbClr val="FF0000"/>
                </a:solidFill>
              </a:rPr>
              <a:t> cannot be edited</a:t>
            </a:r>
            <a:r>
              <a:rPr lang="en-US" sz="2000" dirty="0" smtClean="0"/>
              <a:t>, </a:t>
            </a:r>
            <a:r>
              <a:rPr lang="en-US" sz="2000" dirty="0"/>
              <a:t>something that is almost always the case for hosting and cloud platforms and frequently </a:t>
            </a:r>
            <a:r>
              <a:rPr lang="en-US" sz="2000" dirty="0" smtClean="0"/>
              <a:t>true </a:t>
            </a:r>
            <a:r>
              <a:rPr lang="en-US" sz="2000" dirty="0"/>
              <a:t>for IIS servers running in private data centers as well</a:t>
            </a:r>
            <a:r>
              <a:rPr lang="en-US" sz="2000" dirty="0" smtClean="0"/>
              <a:t>.</a:t>
            </a:r>
            <a:endParaRPr lang="en-US" sz="2000" dirty="0" smtClean="0">
              <a:solidFill>
                <a:srgbClr val="FF0000"/>
              </a:solidFill>
            </a:endParaRPr>
          </a:p>
          <a:p>
            <a:pPr marL="461963">
              <a:buFont typeface="Wingdings" panose="05000000000000000000" pitchFamily="2" charset="2"/>
              <a:buChar char="§"/>
            </a:pPr>
            <a:r>
              <a:rPr lang="en-US" sz="2000" dirty="0" smtClean="0"/>
              <a:t>The </a:t>
            </a:r>
            <a:r>
              <a:rPr lang="en-US" sz="2000" dirty="0"/>
              <a:t>ASP.NET platform </a:t>
            </a:r>
            <a:r>
              <a:rPr lang="en-US" sz="2000" dirty="0">
                <a:solidFill>
                  <a:srgbClr val="FF0000"/>
                </a:solidFill>
              </a:rPr>
              <a:t>caches the configuration data</a:t>
            </a:r>
            <a:r>
              <a:rPr lang="en-US" sz="2000" dirty="0"/>
              <a:t> after it processes the hierarchy of files to improve </a:t>
            </a:r>
            <a:r>
              <a:rPr lang="en-US" sz="2000" dirty="0" smtClean="0"/>
              <a:t>performance.</a:t>
            </a:r>
          </a:p>
          <a:p>
            <a:pPr marL="461963">
              <a:buFont typeface="Wingdings" panose="05000000000000000000" pitchFamily="2" charset="2"/>
              <a:buChar char="§"/>
            </a:pPr>
            <a:r>
              <a:rPr lang="en-US" sz="2000" dirty="0" smtClean="0"/>
              <a:t>However</a:t>
            </a:r>
            <a:r>
              <a:rPr lang="en-US" sz="2000" dirty="0"/>
              <a:t>, the configuration files are monitored, and any changes cause the application to be restarted, which can cause any state data to be lost and interrupt service to </a:t>
            </a:r>
            <a:r>
              <a:rPr lang="en-US" sz="2000" dirty="0" smtClean="0"/>
              <a:t>users.</a:t>
            </a:r>
          </a:p>
          <a:p>
            <a:pPr marL="461963">
              <a:buFont typeface="Wingdings" panose="05000000000000000000" pitchFamily="2" charset="2"/>
              <a:buChar char="§"/>
            </a:pPr>
            <a:r>
              <a:rPr lang="en-US" sz="2000" dirty="0" smtClean="0"/>
              <a:t>For </a:t>
            </a:r>
            <a:r>
              <a:rPr lang="en-US" sz="2000" dirty="0"/>
              <a:t>this reason, it is important you don’t modify the configuration files for a production system while the application is running</a:t>
            </a:r>
            <a:r>
              <a:rPr lang="en-US" sz="2000" dirty="0" smtClean="0"/>
              <a:t>.</a:t>
            </a:r>
          </a:p>
          <a:p>
            <a:pPr marL="461963">
              <a:buFont typeface="Wingdings" panose="05000000000000000000" pitchFamily="2" charset="2"/>
              <a:buChar char="§"/>
            </a:pPr>
            <a:r>
              <a:rPr lang="en-US" sz="2000" dirty="0"/>
              <a:t>During development you will sometimes need to change the </a:t>
            </a:r>
            <a:r>
              <a:rPr lang="en-US" sz="2000" dirty="0">
                <a:solidFill>
                  <a:srgbClr val="FF0000"/>
                </a:solidFill>
              </a:rPr>
              <a:t>global configuration files</a:t>
            </a:r>
            <a:r>
              <a:rPr lang="en-US" sz="2000" dirty="0"/>
              <a:t> to re-create the settings that you will encounter in production. You can find the </a:t>
            </a:r>
            <a:r>
              <a:rPr lang="en-US" sz="2000" dirty="0">
                <a:solidFill>
                  <a:srgbClr val="FF0000"/>
                </a:solidFill>
              </a:rPr>
              <a:t>Machine.config</a:t>
            </a:r>
            <a:r>
              <a:rPr lang="en-US" sz="2000" dirty="0"/>
              <a:t> and </a:t>
            </a:r>
            <a:r>
              <a:rPr lang="en-US" sz="2000" dirty="0">
                <a:solidFill>
                  <a:srgbClr val="FF0000"/>
                </a:solidFill>
              </a:rPr>
              <a:t>global Web.config files</a:t>
            </a:r>
            <a:r>
              <a:rPr lang="en-US" sz="2000" dirty="0"/>
              <a:t> in the following </a:t>
            </a:r>
            <a:r>
              <a:rPr lang="en-US" sz="2000" dirty="0" smtClean="0"/>
              <a:t>folder:</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155</a:t>
            </a:fld>
            <a:endParaRPr lang="en-US" dirty="0"/>
          </a:p>
        </p:txBody>
      </p:sp>
    </p:spTree>
    <p:extLst>
      <p:ext uri="{BB962C8B-B14F-4D97-AF65-F5344CB8AC3E}">
        <p14:creationId xmlns:p14="http://schemas.microsoft.com/office/powerpoint/2010/main" val="100839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Configuration </a:t>
            </a:r>
            <a:r>
              <a:rPr lang="en-US" dirty="0" smtClean="0"/>
              <a:t>Hierarchy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a:bodyPr>
          <a:lstStyle/>
          <a:p>
            <a:pPr marL="233363" indent="0">
              <a:buNone/>
            </a:pPr>
            <a:endParaRPr lang="en-US" sz="2000" dirty="0" smtClean="0"/>
          </a:p>
          <a:p>
            <a:pPr marL="233363" indent="0">
              <a:buNone/>
            </a:pPr>
            <a:endParaRPr lang="en-US" dirty="0"/>
          </a:p>
          <a:p>
            <a:pPr marL="233363" indent="0">
              <a:buNone/>
            </a:pPr>
            <a:r>
              <a:rPr lang="en-US" sz="2000" dirty="0"/>
              <a:t>	</a:t>
            </a:r>
            <a:endParaRPr lang="en-US" sz="2000" dirty="0" smtClean="0"/>
          </a:p>
          <a:p>
            <a:pPr marL="461963">
              <a:buFont typeface="Wingdings" panose="05000000000000000000" pitchFamily="2" charset="2"/>
              <a:buChar char="§"/>
            </a:pPr>
            <a:r>
              <a:rPr lang="en-US" sz="2000" dirty="0" smtClean="0"/>
              <a:t>You </a:t>
            </a:r>
            <a:r>
              <a:rPr lang="en-US" sz="2000" dirty="0"/>
              <a:t>may have a slightly different path if you are using a later version of .NET or have installed Windows into a nonstandard </a:t>
            </a:r>
            <a:r>
              <a:rPr lang="en-US" sz="2000" dirty="0" smtClean="0"/>
              <a:t>location. You </a:t>
            </a:r>
            <a:r>
              <a:rPr lang="en-US" sz="2000" dirty="0"/>
              <a:t>can find the </a:t>
            </a:r>
            <a:r>
              <a:rPr lang="en-US" sz="2000" dirty="0">
                <a:solidFill>
                  <a:srgbClr val="FF0000"/>
                </a:solidFill>
              </a:rPr>
              <a:t>ApplicationHost.config</a:t>
            </a:r>
            <a:r>
              <a:rPr lang="en-US" sz="2000" dirty="0"/>
              <a:t> file used by IIS Express in the following folder, where &lt;user&gt; is replaced by the name of the current user</a:t>
            </a:r>
            <a:r>
              <a:rPr lang="en-US" sz="2000" dirty="0" smtClean="0"/>
              <a:t>:</a:t>
            </a:r>
            <a:endParaRPr lang="en-US" sz="2000" dirty="0"/>
          </a:p>
        </p:txBody>
      </p:sp>
      <p:pic>
        <p:nvPicPr>
          <p:cNvPr id="3" name="Picture 2"/>
          <p:cNvPicPr>
            <a:picLocks noChangeAspect="1"/>
          </p:cNvPicPr>
          <p:nvPr/>
        </p:nvPicPr>
        <p:blipFill>
          <a:blip r:embed="rId2"/>
          <a:stretch>
            <a:fillRect/>
          </a:stretch>
        </p:blipFill>
        <p:spPr>
          <a:xfrm>
            <a:off x="982512" y="3560337"/>
            <a:ext cx="5619750" cy="466725"/>
          </a:xfrm>
          <a:prstGeom prst="rect">
            <a:avLst/>
          </a:prstGeom>
          <a:ln w="28575">
            <a:solidFill>
              <a:srgbClr val="5B9BD5"/>
            </a:solidFill>
          </a:ln>
        </p:spPr>
      </p:pic>
      <p:pic>
        <p:nvPicPr>
          <p:cNvPr id="4" name="Picture 3"/>
          <p:cNvPicPr>
            <a:picLocks noChangeAspect="1"/>
          </p:cNvPicPr>
          <p:nvPr/>
        </p:nvPicPr>
        <p:blipFill>
          <a:blip r:embed="rId3"/>
          <a:stretch>
            <a:fillRect/>
          </a:stretch>
        </p:blipFill>
        <p:spPr>
          <a:xfrm>
            <a:off x="982512" y="1743533"/>
            <a:ext cx="6791325" cy="390525"/>
          </a:xfrm>
          <a:prstGeom prst="rect">
            <a:avLst/>
          </a:prstGeom>
          <a:ln w="28575">
            <a:solidFill>
              <a:srgbClr val="5B9BD5"/>
            </a:solidFill>
          </a:ln>
        </p:spPr>
      </p:pic>
      <p:sp>
        <p:nvSpPr>
          <p:cNvPr id="6" name="Date Placeholder 5"/>
          <p:cNvSpPr>
            <a:spLocks noGrp="1"/>
          </p:cNvSpPr>
          <p:nvPr>
            <p:ph type="dt" sz="half" idx="2"/>
          </p:nvPr>
        </p:nvSpPr>
        <p:spPr/>
        <p:txBody>
          <a:bodyPr/>
          <a:lstStyle/>
          <a:p>
            <a:r>
              <a:rPr lang="en-US" smtClean="0"/>
              <a:t>25 Apr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11553211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9-3</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0182341" cy="3871097"/>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359544689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9-3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796304" cy="4549071"/>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158</a:t>
            </a:fld>
            <a:endParaRPr lang="en-US" dirty="0"/>
          </a:p>
        </p:txBody>
      </p:sp>
    </p:spTree>
    <p:extLst>
      <p:ext uri="{BB962C8B-B14F-4D97-AF65-F5344CB8AC3E}">
        <p14:creationId xmlns:p14="http://schemas.microsoft.com/office/powerpoint/2010/main" val="417543209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9-2</a:t>
            </a:r>
            <a:endParaRPr lang="en-US" dirty="0"/>
          </a:p>
        </p:txBody>
      </p:sp>
      <p:sp>
        <p:nvSpPr>
          <p:cNvPr id="4" name="Content Placeholder 3"/>
          <p:cNvSpPr>
            <a:spLocks noGrp="1"/>
          </p:cNvSpPr>
          <p:nvPr>
            <p:ph idx="1"/>
          </p:nvPr>
        </p:nvSpPr>
        <p:spPr/>
        <p:txBody>
          <a:bodyPr/>
          <a:lstStyle/>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442529" cy="2020936"/>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159</a:t>
            </a:fld>
            <a:endParaRPr lang="en-US" dirty="0"/>
          </a:p>
        </p:txBody>
      </p:sp>
    </p:spTree>
    <p:extLst>
      <p:ext uri="{BB962C8B-B14F-4D97-AF65-F5344CB8AC3E}">
        <p14:creationId xmlns:p14="http://schemas.microsoft.com/office/powerpoint/2010/main" val="1043290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1-1 || 1-2</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152400" y="1267568"/>
            <a:ext cx="6078446" cy="4506893"/>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6467203" y="1267568"/>
            <a:ext cx="5494020" cy="927409"/>
          </a:xfrm>
          <a:prstGeom prst="rect">
            <a:avLst/>
          </a:prstGeom>
          <a:ln>
            <a:solidFill>
              <a:schemeClr val="accent1"/>
            </a:solidFill>
          </a:ln>
        </p:spPr>
      </p:pic>
    </p:spTree>
    <p:extLst>
      <p:ext uri="{BB962C8B-B14F-4D97-AF65-F5344CB8AC3E}">
        <p14:creationId xmlns:p14="http://schemas.microsoft.com/office/powerpoint/2010/main" val="12809258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NOTE</a:t>
            </a:r>
            <a:endParaRPr lang="en-US" dirty="0"/>
          </a:p>
        </p:txBody>
      </p:sp>
      <p:sp>
        <p:nvSpPr>
          <p:cNvPr id="8" name="Content Placeholder 7"/>
          <p:cNvSpPr>
            <a:spLocks noGrp="1"/>
          </p:cNvSpPr>
          <p:nvPr>
            <p:ph idx="1"/>
          </p:nvPr>
        </p:nvSpPr>
        <p:spPr/>
        <p:txBody>
          <a:bodyPr/>
          <a:lstStyle/>
          <a:p>
            <a:r>
              <a:rPr lang="en-US" dirty="0" smtClean="0"/>
              <a:t>I </a:t>
            </a:r>
            <a:r>
              <a:rPr lang="en-US" dirty="0"/>
              <a:t>have included the site-level Web.config file for completeness, but it is specific to IIS. IIS is still widely used, but there is a substantial shift toward cloud deployment and the use of other servers using the OWIN API.</a:t>
            </a:r>
          </a:p>
          <a:p>
            <a:pPr lvl="1"/>
            <a:r>
              <a:rPr lang="en-US" dirty="0"/>
              <a:t>It is recommended that you don’t use IIS sites and that you install each application in isolation because it makes it easier to move between deployment models. Instead, use application-level Web.config files.</a:t>
            </a:r>
          </a:p>
          <a:p>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160</a:t>
            </a:fld>
            <a:endParaRPr lang="en-US" dirty="0"/>
          </a:p>
        </p:txBody>
      </p:sp>
    </p:spTree>
    <p:extLst>
      <p:ext uri="{BB962C8B-B14F-4D97-AF65-F5344CB8AC3E}">
        <p14:creationId xmlns:p14="http://schemas.microsoft.com/office/powerpoint/2010/main" val="13439066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Working with Basic Configuration </a:t>
            </a:r>
            <a:r>
              <a:rPr lang="en-US" dirty="0" smtClean="0">
                <a:solidFill>
                  <a:schemeClr val="bg1"/>
                </a:solidFill>
              </a:rPr>
              <a:t>Data</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configuration file system</a:t>
            </a:r>
            <a:r>
              <a:rPr lang="en-US" sz="2000" dirty="0"/>
              <a:t> allows you to define settings for your application in different ways ranging from simple and generic key-value pairs to complex custom settings that are completely tailored to the needs of one </a:t>
            </a:r>
            <a:r>
              <a:rPr lang="en-US" sz="2000" dirty="0" smtClean="0"/>
              <a:t>application.</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9-4</a:t>
            </a:r>
            <a:r>
              <a:rPr lang="en-US" sz="2000" dirty="0"/>
              <a:t> puts basic configuration data into context</a:t>
            </a:r>
            <a:r>
              <a:rPr lang="en-US" sz="2000" dirty="0" smtClean="0"/>
              <a:t>.</a:t>
            </a:r>
          </a:p>
          <a:p>
            <a:pPr marL="461963">
              <a:buFont typeface="Wingdings" panose="05000000000000000000" pitchFamily="2" charset="2"/>
              <a:buChar char="§"/>
            </a:pPr>
            <a:r>
              <a:rPr lang="en-US" sz="2000" dirty="0"/>
              <a:t>Access to configuration data is provided through the </a:t>
            </a:r>
            <a:r>
              <a:rPr lang="en-US" sz="2000" dirty="0">
                <a:solidFill>
                  <a:srgbClr val="FF0000"/>
                </a:solidFill>
              </a:rPr>
              <a:t>WebConfigurationManager</a:t>
            </a:r>
            <a:r>
              <a:rPr lang="en-US" sz="2000" dirty="0"/>
              <a:t> class, defined in the </a:t>
            </a:r>
            <a:r>
              <a:rPr lang="en-US" sz="2000" dirty="0">
                <a:solidFill>
                  <a:srgbClr val="FF0000"/>
                </a:solidFill>
              </a:rPr>
              <a:t>System.Web.Configuration</a:t>
            </a:r>
            <a:r>
              <a:rPr lang="en-US" sz="2000" dirty="0"/>
              <a:t> </a:t>
            </a:r>
            <a:r>
              <a:rPr lang="en-US" sz="2000" dirty="0" smtClean="0"/>
              <a:t>namespace.</a:t>
            </a:r>
          </a:p>
          <a:p>
            <a:pPr marL="461963">
              <a:buFont typeface="Wingdings" panose="05000000000000000000" pitchFamily="2" charset="2"/>
              <a:buChar char="§"/>
            </a:pPr>
            <a:r>
              <a:rPr lang="en-US" sz="2000" dirty="0" smtClean="0"/>
              <a:t>The </a:t>
            </a:r>
            <a:r>
              <a:rPr lang="en-US" sz="2000" dirty="0"/>
              <a:t>WebConfigurationManager class makes it easy to work with the configuration system—but there are some </a:t>
            </a:r>
            <a:r>
              <a:rPr lang="en-US" sz="2000" dirty="0" smtClean="0"/>
              <a:t>oddities.</a:t>
            </a:r>
          </a:p>
          <a:p>
            <a:pPr marL="461963">
              <a:buFont typeface="Wingdings" panose="05000000000000000000" pitchFamily="2" charset="2"/>
              <a:buChar char="§"/>
            </a:pPr>
            <a:r>
              <a:rPr lang="en-US" sz="2000" dirty="0" smtClean="0"/>
              <a:t>There </a:t>
            </a:r>
            <a:r>
              <a:rPr lang="en-US" sz="2000" dirty="0"/>
              <a:t>are several useful </a:t>
            </a:r>
            <a:r>
              <a:rPr lang="en-US" sz="2000" dirty="0">
                <a:solidFill>
                  <a:srgbClr val="FF0000"/>
                </a:solidFill>
              </a:rPr>
              <a:t>static members</a:t>
            </a:r>
            <a:r>
              <a:rPr lang="en-US" sz="2000" dirty="0"/>
              <a:t> of the WebConfigurationManager class, as described in </a:t>
            </a:r>
            <a:r>
              <a:rPr lang="en-US" sz="2000" dirty="0">
                <a:solidFill>
                  <a:srgbClr val="FF0000"/>
                </a:solidFill>
              </a:rPr>
              <a:t>Table 9-5</a:t>
            </a:r>
            <a:r>
              <a:rPr lang="en-US" sz="2000" dirty="0"/>
              <a:t>.</a:t>
            </a:r>
          </a:p>
          <a:p>
            <a:pPr marL="461963">
              <a:buFont typeface="Wingdings" panose="05000000000000000000" pitchFamily="2" charset="2"/>
              <a:buChar char="§"/>
            </a:pPr>
            <a:r>
              <a:rPr lang="en-US" sz="2000" dirty="0" smtClean="0"/>
              <a:t>The </a:t>
            </a:r>
            <a:r>
              <a:rPr lang="en-US" sz="2000" dirty="0"/>
              <a:t>classes that ASP.NET provides for obtaining configuration information also allow changes to be made to the configuration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161</a:t>
            </a:fld>
            <a:endParaRPr lang="en-US" dirty="0"/>
          </a:p>
        </p:txBody>
      </p:sp>
    </p:spTree>
    <p:extLst>
      <p:ext uri="{BB962C8B-B14F-4D97-AF65-F5344CB8AC3E}">
        <p14:creationId xmlns:p14="http://schemas.microsoft.com/office/powerpoint/2010/main" val="19398146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9-4</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871230" cy="3356660"/>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162</a:t>
            </a:fld>
            <a:endParaRPr lang="en-US" dirty="0"/>
          </a:p>
        </p:txBody>
      </p:sp>
    </p:spTree>
    <p:extLst>
      <p:ext uri="{BB962C8B-B14F-4D97-AF65-F5344CB8AC3E}">
        <p14:creationId xmlns:p14="http://schemas.microsoft.com/office/powerpoint/2010/main" val="22309036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9-5</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3"/>
            <a:ext cx="9966960" cy="4455380"/>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37514679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Application </a:t>
            </a:r>
            <a:r>
              <a:rPr lang="en-US" dirty="0" smtClean="0"/>
              <a:t>Settings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Application settings are simple </a:t>
            </a:r>
            <a:r>
              <a:rPr lang="en-US" sz="2000" dirty="0">
                <a:solidFill>
                  <a:srgbClr val="FF0000"/>
                </a:solidFill>
              </a:rPr>
              <a:t>key-value pairs</a:t>
            </a:r>
            <a:r>
              <a:rPr lang="en-US" sz="2000" dirty="0"/>
              <a:t> and are the easiest way to extend the configuration to define values that are specific to an </a:t>
            </a:r>
            <a:r>
              <a:rPr lang="en-US" sz="2000" dirty="0" smtClean="0"/>
              <a:t>application.</a:t>
            </a:r>
          </a:p>
          <a:p>
            <a:pPr marL="461963">
              <a:buFont typeface="Wingdings" panose="05000000000000000000" pitchFamily="2" charset="2"/>
              <a:buChar char="§"/>
            </a:pPr>
            <a:r>
              <a:rPr lang="en-US" sz="2000" dirty="0" smtClean="0">
                <a:solidFill>
                  <a:srgbClr val="FF0000"/>
                </a:solidFill>
              </a:rPr>
              <a:t>Listing </a:t>
            </a:r>
            <a:r>
              <a:rPr lang="en-US" sz="2000" dirty="0">
                <a:solidFill>
                  <a:srgbClr val="FF0000"/>
                </a:solidFill>
              </a:rPr>
              <a:t>9-3</a:t>
            </a:r>
            <a:r>
              <a:rPr lang="en-US" sz="2000" dirty="0"/>
              <a:t> shows the application settings that I added to the application-level Web.config file (the one that is at the root level in the Visual Studio project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spTree>
    <p:extLst>
      <p:ext uri="{BB962C8B-B14F-4D97-AF65-F5344CB8AC3E}">
        <p14:creationId xmlns:p14="http://schemas.microsoft.com/office/powerpoint/2010/main" val="38636984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9-3</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535783" cy="5131801"/>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spTree>
    <p:extLst>
      <p:ext uri="{BB962C8B-B14F-4D97-AF65-F5344CB8AC3E}">
        <p14:creationId xmlns:p14="http://schemas.microsoft.com/office/powerpoint/2010/main" val="381932232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Grouping Settings </a:t>
            </a:r>
            <a:r>
              <a:rPr lang="en-US" dirty="0" smtClean="0">
                <a:solidFill>
                  <a:schemeClr val="bg1"/>
                </a:solidFill>
              </a:rPr>
              <a:t>Together</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spTree>
    <p:extLst>
      <p:ext uri="{BB962C8B-B14F-4D97-AF65-F5344CB8AC3E}">
        <p14:creationId xmlns:p14="http://schemas.microsoft.com/office/powerpoint/2010/main" val="33485265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Overriding Configuration </a:t>
            </a:r>
            <a:r>
              <a:rPr lang="en-US" dirty="0" smtClean="0">
                <a:solidFill>
                  <a:schemeClr val="bg1"/>
                </a:solidFill>
              </a:rPr>
              <a:t>Settings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spTree>
    <p:extLst>
      <p:ext uri="{BB962C8B-B14F-4D97-AF65-F5344CB8AC3E}">
        <p14:creationId xmlns:p14="http://schemas.microsoft.com/office/powerpoint/2010/main" val="21439396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Navigating the ASP.NET Configuration </a:t>
            </a:r>
            <a:r>
              <a:rPr lang="en-US" dirty="0" smtClean="0">
                <a:solidFill>
                  <a:schemeClr val="bg1"/>
                </a:solidFill>
              </a:rPr>
              <a:t>Elements</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spTree>
    <p:extLst>
      <p:ext uri="{BB962C8B-B14F-4D97-AF65-F5344CB8AC3E}">
        <p14:creationId xmlns:p14="http://schemas.microsoft.com/office/powerpoint/2010/main" val="1123319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State Data</a:t>
            </a:r>
          </a:p>
        </p:txBody>
      </p:sp>
      <p:sp>
        <p:nvSpPr>
          <p:cNvPr id="6" name="Text Placeholder 5"/>
          <p:cNvSpPr>
            <a:spLocks noGrp="1"/>
          </p:cNvSpPr>
          <p:nvPr>
            <p:ph type="body" sz="quarter" idx="16"/>
          </p:nvPr>
        </p:nvSpPr>
        <p:spPr/>
        <p:txBody>
          <a:bodyPr/>
          <a:lstStyle/>
          <a:p>
            <a:r>
              <a:rPr lang="en-US" dirty="0" smtClean="0"/>
              <a:t>10</a:t>
            </a:r>
            <a:endParaRPr lang="en-US" dirty="0"/>
          </a:p>
        </p:txBody>
      </p:sp>
      <p:pic>
        <p:nvPicPr>
          <p:cNvPr id="3" name="Picture 2"/>
          <p:cNvPicPr>
            <a:picLocks noChangeAspect="1"/>
          </p:cNvPicPr>
          <p:nvPr/>
        </p:nvPicPr>
        <p:blipFill>
          <a:blip r:embed="rId2"/>
          <a:stretch>
            <a:fillRect/>
          </a:stretch>
        </p:blipFill>
        <p:spPr>
          <a:xfrm>
            <a:off x="8677275" y="5031371"/>
            <a:ext cx="3181350" cy="1476375"/>
          </a:xfrm>
          <a:prstGeom prst="rect">
            <a:avLst/>
          </a:prstGeom>
          <a:ln>
            <a:solidFill>
              <a:srgbClr val="5B9BD5"/>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2356124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Where Can You Get the Example Code</a:t>
            </a:r>
            <a:r>
              <a:rPr lang="en-US" dirty="0" smtClean="0">
                <a:solidFill>
                  <a:schemeClr val="bg1"/>
                </a:solidFill>
              </a:rPr>
              <a: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All of the example code is contained in the text of this book, but you don’t have to type it in </a:t>
            </a:r>
            <a:r>
              <a:rPr lang="en-US" sz="2000" dirty="0" smtClean="0"/>
              <a:t>yourself.</a:t>
            </a:r>
          </a:p>
          <a:p>
            <a:pPr marL="461963" indent="-234950">
              <a:buFont typeface="Wingdings" panose="05000000000000000000" pitchFamily="2" charset="2"/>
              <a:buChar char="§"/>
            </a:pPr>
            <a:r>
              <a:rPr lang="en-US" sz="2000" dirty="0" smtClean="0"/>
              <a:t>You </a:t>
            </a:r>
            <a:r>
              <a:rPr lang="en-US" sz="2000" dirty="0"/>
              <a:t>can download a complete set of example projects, organized by chapter, without charge from Apress.com</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a:t>
            </a:fld>
            <a:endParaRPr lang="en-US" dirty="0"/>
          </a:p>
        </p:txBody>
      </p:sp>
    </p:spTree>
    <p:extLst>
      <p:ext uri="{BB962C8B-B14F-4D97-AF65-F5344CB8AC3E}">
        <p14:creationId xmlns:p14="http://schemas.microsoft.com/office/powerpoint/2010/main" val="2171083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two services that the ASP.NET platform provides for creating stateful data: </a:t>
            </a:r>
            <a:r>
              <a:rPr lang="en-US" sz="2000" dirty="0">
                <a:solidFill>
                  <a:srgbClr val="FF0000"/>
                </a:solidFill>
              </a:rPr>
              <a:t>application state</a:t>
            </a:r>
            <a:r>
              <a:rPr lang="en-US" sz="2000" dirty="0"/>
              <a:t> and </a:t>
            </a:r>
            <a:r>
              <a:rPr lang="en-US" sz="2000" dirty="0">
                <a:solidFill>
                  <a:srgbClr val="FF0000"/>
                </a:solidFill>
              </a:rPr>
              <a:t>session </a:t>
            </a:r>
            <a:r>
              <a:rPr lang="en-US" sz="2000" dirty="0" smtClean="0">
                <a:solidFill>
                  <a:srgbClr val="FF0000"/>
                </a:solidFill>
              </a:rPr>
              <a:t>state</a:t>
            </a:r>
            <a:r>
              <a:rPr lang="en-US" sz="2000" dirty="0" smtClean="0"/>
              <a:t>.</a:t>
            </a:r>
          </a:p>
          <a:p>
            <a:pPr marL="461963">
              <a:buFont typeface="Wingdings" panose="05000000000000000000" pitchFamily="2" charset="2"/>
              <a:buChar char="§"/>
            </a:pPr>
            <a:r>
              <a:rPr lang="en-US" sz="2000" dirty="0" smtClean="0"/>
              <a:t>These </a:t>
            </a:r>
            <a:r>
              <a:rPr lang="en-US" sz="2000" dirty="0"/>
              <a:t>features are easy to use, but they require forethought and caution to avoid serious performance penalties</a:t>
            </a:r>
            <a:r>
              <a:rPr lang="en-US" sz="2000" dirty="0" smtClean="0"/>
              <a:t>.</a:t>
            </a:r>
            <a:endParaRPr lang="en-US" sz="20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5893" y="2763472"/>
            <a:ext cx="6912529" cy="3456265"/>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170</a:t>
            </a:fld>
            <a:endParaRPr lang="en-US" dirty="0"/>
          </a:p>
        </p:txBody>
      </p:sp>
    </p:spTree>
    <p:extLst>
      <p:ext uri="{BB962C8B-B14F-4D97-AF65-F5344CB8AC3E}">
        <p14:creationId xmlns:p14="http://schemas.microsoft.com/office/powerpoint/2010/main" val="23100653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Application State Data</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Application state data is </a:t>
            </a:r>
            <a:r>
              <a:rPr lang="en-US" sz="2000" dirty="0">
                <a:solidFill>
                  <a:srgbClr val="0070C0"/>
                </a:solidFill>
              </a:rPr>
              <a:t>common to all components</a:t>
            </a:r>
            <a:r>
              <a:rPr lang="en-US" sz="2000" dirty="0"/>
              <a:t> in the application and is </a:t>
            </a:r>
            <a:r>
              <a:rPr lang="en-US" sz="2000" dirty="0">
                <a:solidFill>
                  <a:srgbClr val="0070C0"/>
                </a:solidFill>
              </a:rPr>
              <a:t>shared between all </a:t>
            </a:r>
            <a:r>
              <a:rPr lang="en-US" sz="2000" dirty="0" smtClean="0">
                <a:solidFill>
                  <a:srgbClr val="0070C0"/>
                </a:solidFill>
              </a:rPr>
              <a:t>requests</a:t>
            </a:r>
            <a:r>
              <a:rPr lang="en-US" sz="2000" dirty="0" smtClean="0"/>
              <a:t>.</a:t>
            </a:r>
          </a:p>
          <a:p>
            <a:pPr marL="461963">
              <a:buFont typeface="Wingdings" panose="05000000000000000000" pitchFamily="2" charset="2"/>
              <a:buChar char="§"/>
            </a:pPr>
            <a:r>
              <a:rPr lang="en-US" sz="2000" dirty="0" smtClean="0"/>
              <a:t>The </a:t>
            </a:r>
            <a:r>
              <a:rPr lang="en-US" sz="2000" dirty="0"/>
              <a:t>main purpose of application state is to store data or objects that you need frequently and that are too resource-expensive or time-consuming to create for every </a:t>
            </a:r>
            <a:r>
              <a:rPr lang="en-US" sz="2000" dirty="0" smtClean="0"/>
              <a:t>use.</a:t>
            </a:r>
          </a:p>
          <a:p>
            <a:pPr marL="461963">
              <a:buFont typeface="Wingdings" panose="05000000000000000000" pitchFamily="2" charset="2"/>
              <a:buChar char="§"/>
            </a:pPr>
            <a:r>
              <a:rPr lang="en-US" sz="2000" dirty="0" smtClean="0"/>
              <a:t>Application </a:t>
            </a:r>
            <a:r>
              <a:rPr lang="en-US" sz="2000" dirty="0"/>
              <a:t>state can improve the performance of an application, but it is easy to create the opposite effect and slow everything down instead.</a:t>
            </a:r>
          </a:p>
          <a:p>
            <a:pPr>
              <a:buFont typeface="Wingdings" panose="05000000000000000000" pitchFamily="2" charset="2"/>
              <a:buChar char="v"/>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spTree>
    <p:extLst>
      <p:ext uri="{BB962C8B-B14F-4D97-AF65-F5344CB8AC3E}">
        <p14:creationId xmlns:p14="http://schemas.microsoft.com/office/powerpoint/2010/main" val="19929466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Application State in Context</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788195" cy="2839831"/>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spTree>
    <p:extLst>
      <p:ext uri="{BB962C8B-B14F-4D97-AF65-F5344CB8AC3E}">
        <p14:creationId xmlns:p14="http://schemas.microsoft.com/office/powerpoint/2010/main" val="8470011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Using Application State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Application state is implemented by the </a:t>
            </a:r>
            <a:r>
              <a:rPr lang="en-US" sz="2000" dirty="0">
                <a:solidFill>
                  <a:srgbClr val="FF0000"/>
                </a:solidFill>
              </a:rPr>
              <a:t>HttpApplicationState</a:t>
            </a:r>
            <a:r>
              <a:rPr lang="en-US" sz="2000" dirty="0"/>
              <a:t> class, which is defined in the System.Web </a:t>
            </a:r>
            <a:r>
              <a:rPr lang="en-US" sz="2000" dirty="0" smtClean="0"/>
              <a:t>namespace.</a:t>
            </a:r>
          </a:p>
          <a:p>
            <a:pPr marL="461963">
              <a:buFont typeface="Wingdings" panose="05000000000000000000" pitchFamily="2" charset="2"/>
              <a:buChar char="§"/>
            </a:pPr>
            <a:r>
              <a:rPr lang="en-US" sz="2000" dirty="0" smtClean="0"/>
              <a:t>An </a:t>
            </a:r>
            <a:r>
              <a:rPr lang="en-US" sz="2000" dirty="0"/>
              <a:t>instance of the HttpApplicationState class is available through the </a:t>
            </a:r>
            <a:r>
              <a:rPr lang="en-US" sz="2000" dirty="0">
                <a:solidFill>
                  <a:srgbClr val="FF0000"/>
                </a:solidFill>
              </a:rPr>
              <a:t>HttpContext.Application</a:t>
            </a:r>
            <a:r>
              <a:rPr lang="en-US" sz="2000" dirty="0"/>
              <a:t> property</a:t>
            </a:r>
            <a:r>
              <a:rPr lang="en-US" sz="2000" dirty="0" smtClean="0"/>
              <a:t>.</a:t>
            </a:r>
          </a:p>
          <a:p>
            <a:pPr marL="461963">
              <a:buFont typeface="Wingdings" panose="05000000000000000000" pitchFamily="2" charset="2"/>
              <a:buChar char="§"/>
            </a:pPr>
            <a:r>
              <a:rPr lang="en-US" sz="2000" dirty="0"/>
              <a:t>The HttpApplicationState class defines the properties and methods shown in Table 10-3</a:t>
            </a:r>
            <a:r>
              <a:rPr lang="en-US" sz="2000" dirty="0" smtClean="0"/>
              <a:t>.</a:t>
            </a:r>
          </a:p>
          <a:p>
            <a:pPr marL="461963">
              <a:buFont typeface="Wingdings" panose="05000000000000000000" pitchFamily="2" charset="2"/>
              <a:buChar char="§"/>
            </a:pPr>
            <a:r>
              <a:rPr lang="en-US" sz="2000" dirty="0"/>
              <a:t>The HttpApplicationState class is a collection of key-value pairs stored in memory and shared across </a:t>
            </a:r>
            <a:r>
              <a:rPr lang="en-US" sz="2000"/>
              <a:t>the </a:t>
            </a:r>
            <a:r>
              <a:rPr lang="en-US" sz="2000" smtClean="0"/>
              <a:t>application.</a:t>
            </a:r>
          </a:p>
          <a:p>
            <a:pPr marL="461963">
              <a:buFont typeface="Wingdings" panose="05000000000000000000" pitchFamily="2" charset="2"/>
              <a:buChar char="§"/>
            </a:pPr>
            <a:r>
              <a:rPr lang="en-US" sz="2000" smtClean="0"/>
              <a:t>The </a:t>
            </a:r>
            <a:r>
              <a:rPr lang="en-US" sz="2000" dirty="0"/>
              <a:t>collection can be modified when the application is running, and the methods that it defines are thread-safe to prevent multiple updates from colliding when requests are being processed </a:t>
            </a:r>
            <a:r>
              <a:rPr lang="en-US" sz="2000"/>
              <a:t>concurrently</a:t>
            </a:r>
            <a:r>
              <a:rPr lang="en-US" sz="200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spTree>
    <p:extLst>
      <p:ext uri="{BB962C8B-B14F-4D97-AF65-F5344CB8AC3E}">
        <p14:creationId xmlns:p14="http://schemas.microsoft.com/office/powerpoint/2010/main" val="25458273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10-3</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177228" cy="4335182"/>
          </a:xfrm>
          <a:prstGeom prst="rect">
            <a:avLst/>
          </a:prstGeom>
          <a:ln>
            <a:solidFill>
              <a:srgbClr val="5B9BD5"/>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spTree>
    <p:extLst>
      <p:ext uri="{BB962C8B-B14F-4D97-AF65-F5344CB8AC3E}">
        <p14:creationId xmlns:p14="http://schemas.microsoft.com/office/powerpoint/2010/main" val="14594107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Sessions and Session State Data</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spTree>
    <p:extLst>
      <p:ext uri="{BB962C8B-B14F-4D97-AF65-F5344CB8AC3E}">
        <p14:creationId xmlns:p14="http://schemas.microsoft.com/office/powerpoint/2010/main" val="1847380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Configuring Sessions and Session State</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176</a:t>
            </a:fld>
            <a:endParaRPr lang="en-US" dirty="0"/>
          </a:p>
        </p:txBody>
      </p:sp>
    </p:spTree>
    <p:extLst>
      <p:ext uri="{BB962C8B-B14F-4D97-AF65-F5344CB8AC3E}">
        <p14:creationId xmlns:p14="http://schemas.microsoft.com/office/powerpoint/2010/main" val="1405087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1335" y="2634690"/>
            <a:ext cx="8127998" cy="783541"/>
          </a:xfrm>
        </p:spPr>
        <p:txBody>
          <a:bodyPr>
            <a:normAutofit fontScale="90000"/>
          </a:bodyPr>
          <a:lstStyle/>
          <a:p>
            <a:r>
              <a:rPr lang="en-US" sz="5800" dirty="0" smtClean="0"/>
              <a:t>Caching Data</a:t>
            </a:r>
            <a:endParaRPr lang="en-US" sz="5800" dirty="0"/>
          </a:p>
        </p:txBody>
      </p:sp>
      <p:sp>
        <p:nvSpPr>
          <p:cNvPr id="5" name="Title 1"/>
          <p:cNvSpPr txBox="1">
            <a:spLocks/>
          </p:cNvSpPr>
          <p:nvPr/>
        </p:nvSpPr>
        <p:spPr>
          <a:xfrm>
            <a:off x="0" y="0"/>
            <a:ext cx="931335" cy="68580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r>
              <a:rPr lang="en-US" dirty="0" smtClean="0"/>
              <a:t>11</a:t>
            </a:r>
            <a:endParaRPr lang="en-US" dirty="0"/>
          </a:p>
        </p:txBody>
      </p:sp>
      <p:pic>
        <p:nvPicPr>
          <p:cNvPr id="3" name="Picture 2"/>
          <p:cNvPicPr>
            <a:picLocks noChangeAspect="1"/>
          </p:cNvPicPr>
          <p:nvPr/>
        </p:nvPicPr>
        <p:blipFill>
          <a:blip r:embed="rId2"/>
          <a:stretch>
            <a:fillRect/>
          </a:stretch>
        </p:blipFill>
        <p:spPr>
          <a:xfrm>
            <a:off x="9059333" y="5241065"/>
            <a:ext cx="3000375" cy="1476375"/>
          </a:xfrm>
          <a:prstGeom prst="rect">
            <a:avLst/>
          </a:prstGeom>
          <a:ln>
            <a:solidFill>
              <a:srgbClr val="5B9BD5"/>
            </a:solidFill>
          </a:ln>
        </p:spPr>
      </p:pic>
      <p:sp>
        <p:nvSpPr>
          <p:cNvPr id="4" name="Date Placeholder 3"/>
          <p:cNvSpPr>
            <a:spLocks noGrp="1"/>
          </p:cNvSpPr>
          <p:nvPr>
            <p:ph type="dt" sz="half" idx="10"/>
          </p:nvPr>
        </p:nvSpPr>
        <p:spPr/>
        <p:txBody>
          <a:bodyPr/>
          <a:lstStyle/>
          <a:p>
            <a:r>
              <a:rPr lang="en-US" smtClean="0"/>
              <a:t>25 Apr 2018</a:t>
            </a:r>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177</a:t>
            </a:fld>
            <a:endParaRPr lang="en-US"/>
          </a:p>
        </p:txBody>
      </p:sp>
    </p:spTree>
    <p:extLst>
      <p:ext uri="{BB962C8B-B14F-4D97-AF65-F5344CB8AC3E}">
        <p14:creationId xmlns:p14="http://schemas.microsoft.com/office/powerpoint/2010/main" val="323646147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1335" y="2634690"/>
            <a:ext cx="8127998" cy="783541"/>
          </a:xfrm>
        </p:spPr>
        <p:txBody>
          <a:bodyPr>
            <a:normAutofit fontScale="90000"/>
          </a:bodyPr>
          <a:lstStyle/>
          <a:p>
            <a:r>
              <a:rPr lang="en-US" sz="5800" dirty="0" smtClean="0"/>
              <a:t>Caching Content</a:t>
            </a:r>
            <a:endParaRPr lang="en-US" sz="5800" dirty="0"/>
          </a:p>
        </p:txBody>
      </p:sp>
      <p:sp>
        <p:nvSpPr>
          <p:cNvPr id="5" name="Title 1"/>
          <p:cNvSpPr txBox="1">
            <a:spLocks/>
          </p:cNvSpPr>
          <p:nvPr/>
        </p:nvSpPr>
        <p:spPr>
          <a:xfrm>
            <a:off x="0" y="0"/>
            <a:ext cx="931335" cy="68580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r>
              <a:rPr lang="en-US" dirty="0" smtClean="0"/>
              <a:t>12</a:t>
            </a:r>
            <a:endParaRPr lang="en-US" dirty="0"/>
          </a:p>
        </p:txBody>
      </p:sp>
      <p:pic>
        <p:nvPicPr>
          <p:cNvPr id="3" name="Picture 2"/>
          <p:cNvPicPr>
            <a:picLocks noChangeAspect="1"/>
          </p:cNvPicPr>
          <p:nvPr/>
        </p:nvPicPr>
        <p:blipFill>
          <a:blip r:embed="rId2"/>
          <a:stretch>
            <a:fillRect/>
          </a:stretch>
        </p:blipFill>
        <p:spPr>
          <a:xfrm>
            <a:off x="9059333" y="5438558"/>
            <a:ext cx="2933700" cy="1228725"/>
          </a:xfrm>
          <a:prstGeom prst="rect">
            <a:avLst/>
          </a:prstGeom>
          <a:ln>
            <a:solidFill>
              <a:srgbClr val="5B9BD5"/>
            </a:solidFill>
          </a:ln>
        </p:spPr>
      </p:pic>
      <p:sp>
        <p:nvSpPr>
          <p:cNvPr id="4" name="Date Placeholder 3"/>
          <p:cNvSpPr>
            <a:spLocks noGrp="1"/>
          </p:cNvSpPr>
          <p:nvPr>
            <p:ph type="dt" sz="half" idx="10"/>
          </p:nvPr>
        </p:nvSpPr>
        <p:spPr/>
        <p:txBody>
          <a:bodyPr/>
          <a:lstStyle/>
          <a:p>
            <a:r>
              <a:rPr lang="en-US" smtClean="0"/>
              <a:t>25 Apr 2018</a:t>
            </a:r>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178</a:t>
            </a:fld>
            <a:endParaRPr lang="en-US"/>
          </a:p>
        </p:txBody>
      </p:sp>
    </p:spTree>
    <p:extLst>
      <p:ext uri="{BB962C8B-B14F-4D97-AF65-F5344CB8AC3E}">
        <p14:creationId xmlns:p14="http://schemas.microsoft.com/office/powerpoint/2010/main" val="34775049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Getting Started with Identity</a:t>
            </a:r>
            <a:endParaRPr lang="en-US" dirty="0"/>
          </a:p>
        </p:txBody>
      </p:sp>
      <p:sp>
        <p:nvSpPr>
          <p:cNvPr id="4" name="Date Placeholder 3"/>
          <p:cNvSpPr>
            <a:spLocks noGrp="1"/>
          </p:cNvSpPr>
          <p:nvPr>
            <p:ph type="dt" sz="half" idx="2"/>
          </p:nvPr>
        </p:nvSpPr>
        <p:spPr/>
        <p:txBody>
          <a:bodyPr/>
          <a:lstStyle/>
          <a:p>
            <a:r>
              <a:rPr lang="en-US" smtClean="0"/>
              <a:t>25 Apr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179</a:t>
            </a:fld>
            <a:endParaRPr lang="en-US"/>
          </a:p>
        </p:txBody>
      </p:sp>
      <p:sp>
        <p:nvSpPr>
          <p:cNvPr id="8" name="Text Placeholder 7"/>
          <p:cNvSpPr>
            <a:spLocks noGrp="1"/>
          </p:cNvSpPr>
          <p:nvPr>
            <p:ph type="body" sz="quarter" idx="16"/>
          </p:nvPr>
        </p:nvSpPr>
        <p:spPr/>
        <p:txBody>
          <a:bodyPr/>
          <a:lstStyle/>
          <a:p>
            <a:r>
              <a:rPr lang="en-US" dirty="0" smtClean="0"/>
              <a:t>13</a:t>
            </a:r>
            <a:endParaRPr lang="en-US" dirty="0"/>
          </a:p>
        </p:txBody>
      </p:sp>
      <p:pic>
        <p:nvPicPr>
          <p:cNvPr id="3" name="Picture 2"/>
          <p:cNvPicPr>
            <a:picLocks noChangeAspect="1"/>
          </p:cNvPicPr>
          <p:nvPr/>
        </p:nvPicPr>
        <p:blipFill>
          <a:blip r:embed="rId2"/>
          <a:stretch>
            <a:fillRect/>
          </a:stretch>
        </p:blipFill>
        <p:spPr>
          <a:xfrm>
            <a:off x="8610600" y="4993271"/>
            <a:ext cx="3248025" cy="1514475"/>
          </a:xfrm>
          <a:prstGeom prst="rect">
            <a:avLst/>
          </a:prstGeom>
          <a:ln>
            <a:solidFill>
              <a:srgbClr val="5B9BD5"/>
            </a:solidFill>
          </a:ln>
        </p:spPr>
      </p:pic>
    </p:spTree>
    <p:extLst>
      <p:ext uri="{BB962C8B-B14F-4D97-AF65-F5344CB8AC3E}">
        <p14:creationId xmlns:p14="http://schemas.microsoft.com/office/powerpoint/2010/main" val="1842754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Software Do You Need for This Book</a:t>
            </a:r>
            <a:r>
              <a:rPr lang="en-US"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lstStyle/>
          <a:p>
            <a:r>
              <a:rPr lang="en-US" dirty="0"/>
              <a:t>The most important software you need for this book is </a:t>
            </a:r>
            <a:r>
              <a:rPr lang="en-US" dirty="0">
                <a:solidFill>
                  <a:srgbClr val="FF0000"/>
                </a:solidFill>
              </a:rPr>
              <a:t>Visual Studio 2013</a:t>
            </a:r>
            <a:r>
              <a:rPr lang="en-US" dirty="0"/>
              <a:t>, which contains everything you need to get started, </a:t>
            </a:r>
            <a:r>
              <a:rPr lang="en-US" dirty="0" smtClean="0"/>
              <a:t>including</a:t>
            </a:r>
          </a:p>
          <a:p>
            <a:pPr lvl="2"/>
            <a:r>
              <a:rPr lang="en-US" dirty="0" smtClean="0"/>
              <a:t>a </a:t>
            </a:r>
            <a:r>
              <a:rPr lang="en-US" dirty="0"/>
              <a:t>built-in application server for </a:t>
            </a:r>
            <a:r>
              <a:rPr lang="en-US" dirty="0">
                <a:solidFill>
                  <a:srgbClr val="FF0000"/>
                </a:solidFill>
              </a:rPr>
              <a:t>running</a:t>
            </a:r>
            <a:r>
              <a:rPr lang="en-US" dirty="0"/>
              <a:t> and </a:t>
            </a:r>
            <a:r>
              <a:rPr lang="en-US" dirty="0">
                <a:solidFill>
                  <a:srgbClr val="FF0000"/>
                </a:solidFill>
              </a:rPr>
              <a:t>debugging</a:t>
            </a:r>
            <a:r>
              <a:rPr lang="en-US" dirty="0"/>
              <a:t> </a:t>
            </a:r>
            <a:r>
              <a:rPr lang="en-US" dirty="0">
                <a:solidFill>
                  <a:srgbClr val="0070C0"/>
                </a:solidFill>
              </a:rPr>
              <a:t>MVC</a:t>
            </a:r>
            <a:r>
              <a:rPr lang="en-US" dirty="0"/>
              <a:t> </a:t>
            </a:r>
            <a:r>
              <a:rPr lang="en-US" dirty="0" smtClean="0">
                <a:solidFill>
                  <a:srgbClr val="FF0000"/>
                </a:solidFill>
              </a:rPr>
              <a:t>applications</a:t>
            </a:r>
          </a:p>
          <a:p>
            <a:pPr lvl="2"/>
            <a:r>
              <a:rPr lang="en-US" dirty="0" smtClean="0"/>
              <a:t>an </a:t>
            </a:r>
            <a:r>
              <a:rPr lang="en-US" dirty="0">
                <a:solidFill>
                  <a:srgbClr val="FF0000"/>
                </a:solidFill>
              </a:rPr>
              <a:t>administration-free</a:t>
            </a:r>
            <a:r>
              <a:rPr lang="en-US" dirty="0"/>
              <a:t> edition of </a:t>
            </a:r>
            <a:r>
              <a:rPr lang="en-US" dirty="0">
                <a:solidFill>
                  <a:srgbClr val="FF0000"/>
                </a:solidFill>
              </a:rPr>
              <a:t>SQL Server</a:t>
            </a:r>
            <a:r>
              <a:rPr lang="en-US" dirty="0"/>
              <a:t> for developing database-driven </a:t>
            </a:r>
            <a:r>
              <a:rPr lang="en-US" dirty="0" smtClean="0"/>
              <a:t>applications</a:t>
            </a:r>
          </a:p>
          <a:p>
            <a:pPr lvl="2"/>
            <a:r>
              <a:rPr lang="en-US" dirty="0" smtClean="0"/>
              <a:t>tools </a:t>
            </a:r>
            <a:r>
              <a:rPr lang="en-US" dirty="0"/>
              <a:t>for unit </a:t>
            </a:r>
            <a:r>
              <a:rPr lang="en-US" dirty="0" smtClean="0"/>
              <a:t>testing</a:t>
            </a:r>
          </a:p>
          <a:p>
            <a:pPr lvl="2"/>
            <a:r>
              <a:rPr lang="en-US" dirty="0" smtClean="0"/>
              <a:t>a </a:t>
            </a:r>
            <a:r>
              <a:rPr lang="en-US" dirty="0"/>
              <a:t>code editor compiler and </a:t>
            </a:r>
            <a:r>
              <a:rPr lang="en-US" dirty="0" smtClean="0"/>
              <a:t>debugger</a:t>
            </a:r>
          </a:p>
          <a:p>
            <a:pPr lvl="1"/>
            <a:r>
              <a:rPr lang="en-US" dirty="0" smtClean="0"/>
              <a:t>There </a:t>
            </a:r>
            <a:r>
              <a:rPr lang="en-US" dirty="0"/>
              <a:t>are several editions of Visual Studio, but I will be using the one that Microsoft makes available free of charge, called </a:t>
            </a:r>
            <a:r>
              <a:rPr lang="en-US" dirty="0">
                <a:solidFill>
                  <a:srgbClr val="FF0000"/>
                </a:solidFill>
              </a:rPr>
              <a:t>Visual Studio Express 2013</a:t>
            </a:r>
            <a:r>
              <a:rPr lang="en-US" dirty="0"/>
              <a:t> for </a:t>
            </a:r>
            <a:r>
              <a:rPr lang="en-US" dirty="0" smtClean="0"/>
              <a:t>Web.</a:t>
            </a:r>
          </a:p>
          <a:p>
            <a:pPr lvl="1"/>
            <a:r>
              <a:rPr lang="en-US" dirty="0" smtClean="0"/>
              <a:t>Microsoft </a:t>
            </a:r>
            <a:r>
              <a:rPr lang="en-US" dirty="0"/>
              <a:t>adds some nice features to the </a:t>
            </a:r>
            <a:r>
              <a:rPr lang="en-US" dirty="0">
                <a:solidFill>
                  <a:srgbClr val="FF0000"/>
                </a:solidFill>
              </a:rPr>
              <a:t>paid-for editions</a:t>
            </a:r>
            <a:r>
              <a:rPr lang="en-US" dirty="0"/>
              <a:t> of Visual Studio, but you will not need them for this book, and all of the figures that you see throughout this book have been taken using the Express edition, which you can download from www.microsoft.com/visualstudio/eng/products/ visual-studio-express-products. </a:t>
            </a:r>
            <a:endParaRPr lang="en-US" dirty="0" smtClean="0"/>
          </a:p>
          <a:p>
            <a:pPr lvl="1"/>
            <a:r>
              <a:rPr lang="en-US" dirty="0" smtClean="0"/>
              <a:t>There </a:t>
            </a:r>
            <a:r>
              <a:rPr lang="en-US" dirty="0"/>
              <a:t>are several versions of Visual Studio 2013 Express, each of which is used for a different kind of development. Make sure that you get the Web version, which supports ASP.NET </a:t>
            </a:r>
            <a:r>
              <a:rPr lang="en-US" dirty="0" smtClean="0"/>
              <a:t>applications.</a:t>
            </a:r>
          </a:p>
          <a:p>
            <a:pPr lvl="1"/>
            <a:r>
              <a:rPr lang="en-US" dirty="0" smtClean="0"/>
              <a:t>I </a:t>
            </a:r>
            <a:r>
              <a:rPr lang="en-US" dirty="0"/>
              <a:t>follow a specific approach to creating ASP.NET </a:t>
            </a:r>
            <a:r>
              <a:rPr lang="en-US" dirty="0" smtClean="0"/>
              <a:t>projects:</a:t>
            </a:r>
          </a:p>
          <a:p>
            <a:pPr lvl="2"/>
            <a:r>
              <a:rPr lang="en-US" dirty="0" smtClean="0"/>
              <a:t>I </a:t>
            </a:r>
            <a:r>
              <a:rPr lang="en-US" dirty="0">
                <a:solidFill>
                  <a:srgbClr val="FF0000"/>
                </a:solidFill>
              </a:rPr>
              <a:t>don’t</a:t>
            </a:r>
            <a:r>
              <a:rPr lang="en-US" dirty="0"/>
              <a:t> use the </a:t>
            </a:r>
            <a:r>
              <a:rPr lang="en-US" dirty="0">
                <a:solidFill>
                  <a:srgbClr val="FF0000"/>
                </a:solidFill>
              </a:rPr>
              <a:t>predefined templates</a:t>
            </a:r>
            <a:r>
              <a:rPr lang="en-US" dirty="0"/>
              <a:t> that Microsoft provides, preferring to </a:t>
            </a:r>
            <a:r>
              <a:rPr lang="en-US" dirty="0">
                <a:solidFill>
                  <a:srgbClr val="FF0000"/>
                </a:solidFill>
              </a:rPr>
              <a:t>explicitly add</a:t>
            </a:r>
            <a:r>
              <a:rPr lang="en-US" dirty="0"/>
              <a:t> all of the </a:t>
            </a:r>
            <a:r>
              <a:rPr lang="en-US" dirty="0">
                <a:solidFill>
                  <a:srgbClr val="FF0000"/>
                </a:solidFill>
              </a:rPr>
              <a:t>packages</a:t>
            </a:r>
            <a:r>
              <a:rPr lang="en-US" dirty="0"/>
              <a:t> that I require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a:t>
            </a:fld>
            <a:endParaRPr lang="en-US" dirty="0"/>
          </a:p>
        </p:txBody>
      </p:sp>
    </p:spTree>
    <p:extLst>
      <p:ext uri="{BB962C8B-B14F-4D97-AF65-F5344CB8AC3E}">
        <p14:creationId xmlns:p14="http://schemas.microsoft.com/office/powerpoint/2010/main" val="40083633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180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26993099"/>
              </p:ext>
            </p:extLst>
          </p:nvPr>
        </p:nvGraphicFramePr>
        <p:xfrm>
          <a:off x="1188133" y="2332802"/>
          <a:ext cx="3052983" cy="22250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81716194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940652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21139172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85789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22771741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What Software Do You Need for This Book</a:t>
            </a:r>
            <a:r>
              <a:rPr lang="en-US" dirty="0" smtClean="0">
                <a:solidFill>
                  <a:schemeClr val="bg1"/>
                </a:solidFill>
              </a:rPr>
              <a: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means more work is required to get set up, but the benefit is that you end up with a much better understanding of how an application fits </a:t>
            </a:r>
            <a:r>
              <a:rPr lang="en-US" dirty="0" smtClean="0"/>
              <a:t>together.</a:t>
            </a:r>
          </a:p>
          <a:p>
            <a:pPr lvl="1"/>
            <a:r>
              <a:rPr lang="en-US" dirty="0" smtClean="0"/>
              <a:t>I </a:t>
            </a:r>
            <a:r>
              <a:rPr lang="en-US" dirty="0"/>
              <a:t>provide a primer in Chapter 2 that gives an example of what you can expect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a:t>
            </a:fld>
            <a:endParaRPr lang="en-US" dirty="0"/>
          </a:p>
        </p:txBody>
      </p:sp>
    </p:spTree>
    <p:extLst>
      <p:ext uri="{BB962C8B-B14F-4D97-AF65-F5344CB8AC3E}">
        <p14:creationId xmlns:p14="http://schemas.microsoft.com/office/powerpoint/2010/main" val="338098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MVC 5 Platform</a:t>
            </a:r>
            <a:endParaRPr lang="en-US" dirty="0"/>
          </a:p>
        </p:txBody>
      </p:sp>
      <p:sp>
        <p:nvSpPr>
          <p:cNvPr id="3" name="Text Placeholder 2"/>
          <p:cNvSpPr>
            <a:spLocks noGrp="1"/>
          </p:cNvSpPr>
          <p:nvPr>
            <p:ph type="body" sz="quarter" idx="14"/>
          </p:nvPr>
        </p:nvSpPr>
        <p:spPr/>
        <p:txBody>
          <a:bodyPr/>
          <a:lstStyle/>
          <a:p>
            <a:r>
              <a:rPr lang="en-US" dirty="0">
                <a:latin typeface="Gill Sans MT" panose="020B0502020104020203" pitchFamily="34" charset="0"/>
              </a:rPr>
              <a:t>Pro ASP.NET MVC 5 Platform 2014</a:t>
            </a:r>
          </a:p>
        </p:txBody>
      </p:sp>
      <p:sp>
        <p:nvSpPr>
          <p:cNvPr id="10" name="Text Placeholder 9"/>
          <p:cNvSpPr>
            <a:spLocks noGrp="1"/>
          </p:cNvSpPr>
          <p:nvPr>
            <p:ph type="body" sz="quarter" idx="15"/>
          </p:nvPr>
        </p:nvSpPr>
        <p:spPr/>
        <p:txBody>
          <a:bodyPr/>
          <a:lstStyle/>
          <a:p>
            <a:endParaRPr lang="en-US" dirty="0"/>
          </a:p>
        </p:txBody>
      </p:sp>
      <p:sp>
        <p:nvSpPr>
          <p:cNvPr id="5" name="Date Placeholder 4"/>
          <p:cNvSpPr>
            <a:spLocks noGrp="1"/>
          </p:cNvSpPr>
          <p:nvPr>
            <p:ph type="dt" sz="half" idx="2"/>
          </p:nvPr>
        </p:nvSpPr>
        <p:spPr/>
        <p:txBody>
          <a:bodyPr/>
          <a:lstStyle/>
          <a:p>
            <a:r>
              <a:rPr lang="en-US" smtClean="0"/>
              <a:t>25 Apr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20087413"/>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09</a:t>
                      </a:r>
                      <a:r>
                        <a:rPr lang="en-US" sz="1200" baseline="0" dirty="0" smtClean="0">
                          <a:latin typeface="Gill Sans MT" panose="020B0502020104020203" pitchFamily="34" charset="0"/>
                        </a:rPr>
                        <a:t> </a:t>
                      </a:r>
                      <a:r>
                        <a:rPr lang="en-US" sz="1200" dirty="0" smtClean="0">
                          <a:latin typeface="Gill Sans MT" panose="020B0502020104020203" pitchFamily="34" charset="0"/>
                        </a:rPr>
                        <a:t>May</a:t>
                      </a:r>
                      <a:r>
                        <a:rPr lang="en-US" sz="1200" baseline="0" dirty="0" smtClean="0">
                          <a:latin typeface="Gill Sans MT" panose="020B0502020104020203" pitchFamily="34" charset="0"/>
                        </a:rPr>
                        <a:t> </a:t>
                      </a:r>
                      <a:r>
                        <a:rPr lang="en-US" sz="1200" dirty="0" smtClean="0">
                          <a:latin typeface="Gill Sans MT" panose="020B0502020104020203" pitchFamily="34" charset="0"/>
                        </a:rPr>
                        <a:t>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09 May 18</a:t>
                      </a:r>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r>
                        <a:rPr lang="en-US" sz="1200" dirty="0" smtClean="0">
                          <a:latin typeface="Gill Sans MT" panose="020B0502020104020203" pitchFamily="34" charset="0"/>
                        </a:rPr>
                        <a:t>14 Apr 18</a:t>
                      </a:r>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spTree>
    <p:extLst>
      <p:ext uri="{BB962C8B-B14F-4D97-AF65-F5344CB8AC3E}">
        <p14:creationId xmlns:p14="http://schemas.microsoft.com/office/powerpoint/2010/main" val="59285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Visual </a:t>
            </a:r>
            <a:r>
              <a:rPr lang="en-US" dirty="0"/>
              <a:t>Studio includes </a:t>
            </a:r>
            <a:r>
              <a:rPr lang="en-US" dirty="0">
                <a:solidFill>
                  <a:srgbClr val="FF0000"/>
                </a:solidFill>
              </a:rPr>
              <a:t>NuGet</a:t>
            </a:r>
            <a:r>
              <a:rPr lang="en-US" dirty="0"/>
              <a:t> for </a:t>
            </a:r>
            <a:r>
              <a:rPr lang="en-US" dirty="0">
                <a:solidFill>
                  <a:srgbClr val="FF0000"/>
                </a:solidFill>
              </a:rPr>
              <a:t>downloading</a:t>
            </a:r>
            <a:r>
              <a:rPr lang="en-US" dirty="0"/>
              <a:t> and </a:t>
            </a:r>
            <a:r>
              <a:rPr lang="en-US" dirty="0">
                <a:solidFill>
                  <a:srgbClr val="FF0000"/>
                </a:solidFill>
              </a:rPr>
              <a:t>installing</a:t>
            </a:r>
            <a:r>
              <a:rPr lang="en-US" dirty="0"/>
              <a:t> software </a:t>
            </a:r>
            <a:r>
              <a:rPr lang="en-US" dirty="0" smtClean="0">
                <a:solidFill>
                  <a:srgbClr val="FF0000"/>
                </a:solidFill>
              </a:rPr>
              <a:t>packages</a:t>
            </a:r>
            <a:r>
              <a:rPr lang="en-US" dirty="0" smtClean="0"/>
              <a:t>.</a:t>
            </a:r>
          </a:p>
          <a:p>
            <a:pPr lvl="1"/>
            <a:r>
              <a:rPr lang="en-US" dirty="0" smtClean="0"/>
              <a:t>I </a:t>
            </a:r>
            <a:r>
              <a:rPr lang="en-US" dirty="0"/>
              <a:t>use NuGet throughout this </a:t>
            </a:r>
            <a:r>
              <a:rPr lang="en-US" dirty="0" smtClean="0"/>
              <a:t>book.</a:t>
            </a:r>
          </a:p>
          <a:p>
            <a:pPr lvl="1"/>
            <a:r>
              <a:rPr lang="en-US" dirty="0" smtClean="0"/>
              <a:t>So </a:t>
            </a:r>
            <a:r>
              <a:rPr lang="en-US" dirty="0"/>
              <a:t>that you are sure to get the results that I demonstrate, I always specify the version of the NuGet package you </a:t>
            </a:r>
            <a:r>
              <a:rPr lang="en-US" dirty="0" smtClean="0"/>
              <a:t>require.</a:t>
            </a:r>
          </a:p>
          <a:p>
            <a:pPr lvl="1"/>
            <a:r>
              <a:rPr lang="en-US" dirty="0" smtClean="0"/>
              <a:t>If </a:t>
            </a:r>
            <a:r>
              <a:rPr lang="en-US" dirty="0"/>
              <a:t>you are in doubt, download the source code for this book from www.apress.com, which contains complete projects for each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a:t>
            </a:fld>
            <a:endParaRPr lang="en-US" dirty="0"/>
          </a:p>
        </p:txBody>
      </p:sp>
    </p:spTree>
    <p:extLst>
      <p:ext uri="{BB962C8B-B14F-4D97-AF65-F5344CB8AC3E}">
        <p14:creationId xmlns:p14="http://schemas.microsoft.com/office/powerpoint/2010/main" val="2865462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Preparing Visual </a:t>
            </a:r>
            <a:r>
              <a:rPr lang="en-US" dirty="0" smtClean="0"/>
              <a:t>Studio</a:t>
            </a:r>
            <a:endParaRPr lang="en-US" dirty="0"/>
          </a:p>
        </p:txBody>
      </p:sp>
      <p:sp>
        <p:nvSpPr>
          <p:cNvPr id="3" name="Content Placeholder 2"/>
          <p:cNvSpPr>
            <a:spLocks noGrp="1"/>
          </p:cNvSpPr>
          <p:nvPr>
            <p:ph idx="1"/>
          </p:nvPr>
        </p:nvSpPr>
        <p:spPr/>
        <p:txBody>
          <a:bodyPr/>
          <a:lstStyle/>
          <a:p>
            <a:r>
              <a:rPr lang="en-US" dirty="0">
                <a:solidFill>
                  <a:srgbClr val="FF0000"/>
                </a:solidFill>
              </a:rPr>
              <a:t>Visual Studio Express</a:t>
            </a:r>
            <a:r>
              <a:rPr lang="en-US" dirty="0"/>
              <a:t> contains all the features you need to </a:t>
            </a:r>
            <a:r>
              <a:rPr lang="en-US" dirty="0">
                <a:solidFill>
                  <a:srgbClr val="FF0000"/>
                </a:solidFill>
              </a:rPr>
              <a:t>create</a:t>
            </a:r>
            <a:r>
              <a:rPr lang="en-US" dirty="0"/>
              <a:t>, </a:t>
            </a:r>
            <a:r>
              <a:rPr lang="en-US" dirty="0">
                <a:solidFill>
                  <a:srgbClr val="FF0000"/>
                </a:solidFill>
              </a:rPr>
              <a:t>test</a:t>
            </a:r>
            <a:r>
              <a:rPr lang="en-US" dirty="0"/>
              <a:t>, and </a:t>
            </a:r>
            <a:r>
              <a:rPr lang="en-US" dirty="0">
                <a:solidFill>
                  <a:srgbClr val="FF0000"/>
                </a:solidFill>
              </a:rPr>
              <a:t>deploy</a:t>
            </a:r>
            <a:r>
              <a:rPr lang="en-US" dirty="0"/>
              <a:t> an </a:t>
            </a:r>
            <a:r>
              <a:rPr lang="en-US" dirty="0">
                <a:solidFill>
                  <a:srgbClr val="FF0000"/>
                </a:solidFill>
              </a:rPr>
              <a:t>MVC framework application</a:t>
            </a:r>
            <a:r>
              <a:rPr lang="en-US" dirty="0"/>
              <a:t>, but some of those features are hidden away until you ask for </a:t>
            </a:r>
            <a:r>
              <a:rPr lang="en-US" dirty="0" smtClean="0"/>
              <a:t>them.</a:t>
            </a:r>
          </a:p>
          <a:p>
            <a:pPr lvl="1"/>
            <a:r>
              <a:rPr lang="en-US" dirty="0" smtClean="0"/>
              <a:t>To </a:t>
            </a:r>
            <a:r>
              <a:rPr lang="en-US" dirty="0"/>
              <a:t>enable all of the features, select Expert Settings from the Visual Studio Tools ➤ Settings menu</a:t>
            </a:r>
            <a:r>
              <a:rPr lang="en-US" dirty="0" smtClean="0"/>
              <a:t>.</a:t>
            </a:r>
          </a:p>
          <a:p>
            <a:pPr lvl="1"/>
            <a:r>
              <a:rPr lang="en-US" dirty="0"/>
              <a:t>The only other preparation is to </a:t>
            </a:r>
            <a:r>
              <a:rPr lang="en-US" dirty="0">
                <a:solidFill>
                  <a:srgbClr val="FF0000"/>
                </a:solidFill>
              </a:rPr>
              <a:t>disable</a:t>
            </a:r>
            <a:r>
              <a:rPr lang="en-US" dirty="0"/>
              <a:t> the </a:t>
            </a:r>
            <a:r>
              <a:rPr lang="en-US" dirty="0">
                <a:solidFill>
                  <a:srgbClr val="FF0000"/>
                </a:solidFill>
              </a:rPr>
              <a:t>Browser Link</a:t>
            </a:r>
            <a:r>
              <a:rPr lang="en-US" dirty="0"/>
              <a:t> feature when you create </a:t>
            </a:r>
            <a:r>
              <a:rPr lang="en-US" dirty="0" smtClean="0"/>
              <a:t>projects.</a:t>
            </a:r>
          </a:p>
          <a:p>
            <a:pPr lvl="2"/>
            <a:r>
              <a:rPr lang="en-US" dirty="0" smtClean="0"/>
              <a:t>Browser </a:t>
            </a:r>
            <a:r>
              <a:rPr lang="en-US" dirty="0"/>
              <a:t>Link works by establishing a </a:t>
            </a:r>
            <a:r>
              <a:rPr lang="en-US" dirty="0">
                <a:solidFill>
                  <a:srgbClr val="FF0000"/>
                </a:solidFill>
              </a:rPr>
              <a:t>connection</a:t>
            </a:r>
            <a:r>
              <a:rPr lang="en-US" dirty="0"/>
              <a:t> to the </a:t>
            </a:r>
            <a:r>
              <a:rPr lang="en-US" dirty="0">
                <a:solidFill>
                  <a:srgbClr val="FF0000"/>
                </a:solidFill>
              </a:rPr>
              <a:t>server</a:t>
            </a:r>
            <a:r>
              <a:rPr lang="en-US" dirty="0"/>
              <a:t> that is used to </a:t>
            </a:r>
            <a:r>
              <a:rPr lang="en-US" dirty="0">
                <a:solidFill>
                  <a:srgbClr val="FF0000"/>
                </a:solidFill>
              </a:rPr>
              <a:t>receive notifications</a:t>
            </a:r>
            <a:r>
              <a:rPr lang="en-US" dirty="0"/>
              <a:t> when the </a:t>
            </a:r>
            <a:r>
              <a:rPr lang="en-US" dirty="0">
                <a:solidFill>
                  <a:srgbClr val="0070C0"/>
                </a:solidFill>
              </a:rPr>
              <a:t>project</a:t>
            </a:r>
            <a:r>
              <a:rPr lang="en-US" dirty="0"/>
              <a:t> </a:t>
            </a:r>
            <a:r>
              <a:rPr lang="en-US" dirty="0">
                <a:solidFill>
                  <a:srgbClr val="FF0000"/>
                </a:solidFill>
              </a:rPr>
              <a:t>contents</a:t>
            </a:r>
            <a:r>
              <a:rPr lang="en-US" dirty="0"/>
              <a:t> </a:t>
            </a:r>
            <a:r>
              <a:rPr lang="en-US" dirty="0" smtClean="0">
                <a:solidFill>
                  <a:srgbClr val="0070C0"/>
                </a:solidFill>
              </a:rPr>
              <a:t>change</a:t>
            </a:r>
            <a:r>
              <a:rPr lang="en-US" dirty="0" smtClean="0"/>
              <a:t>.</a:t>
            </a:r>
          </a:p>
          <a:p>
            <a:pPr lvl="2"/>
            <a:r>
              <a:rPr lang="en-US" dirty="0" smtClean="0"/>
              <a:t>In </a:t>
            </a:r>
            <a:r>
              <a:rPr lang="en-US" dirty="0"/>
              <a:t>Part 2 of this book, I spend a lot of time talking about how requests are handled, and the extra requests sent by Browser Link skew the </a:t>
            </a:r>
            <a:r>
              <a:rPr lang="en-US" dirty="0" smtClean="0"/>
              <a:t>results.</a:t>
            </a:r>
          </a:p>
          <a:p>
            <a:pPr lvl="2"/>
            <a:r>
              <a:rPr lang="en-US" dirty="0" smtClean="0"/>
              <a:t>Disable </a:t>
            </a:r>
            <a:r>
              <a:rPr lang="en-US" dirty="0"/>
              <a:t>Browser Link by clicking the button highlighted in </a:t>
            </a:r>
            <a:r>
              <a:rPr lang="en-US" dirty="0">
                <a:solidFill>
                  <a:srgbClr val="FF0000"/>
                </a:solidFill>
              </a:rPr>
              <a:t>Figure 1-4</a:t>
            </a:r>
            <a:r>
              <a:rPr lang="en-US" dirty="0"/>
              <a:t> and deselecting the Enable Browser Link menu item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a:t>
            </a:fld>
            <a:endParaRPr lang="en-US" dirty="0"/>
          </a:p>
        </p:txBody>
      </p:sp>
    </p:spTree>
    <p:extLst>
      <p:ext uri="{BB962C8B-B14F-4D97-AF65-F5344CB8AC3E}">
        <p14:creationId xmlns:p14="http://schemas.microsoft.com/office/powerpoint/2010/main" val="84725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152400" y="1284933"/>
            <a:ext cx="6060077" cy="3017918"/>
          </a:xfrm>
          <a:prstGeom prst="rect">
            <a:avLst/>
          </a:prstGeom>
          <a:ln>
            <a:solidFill>
              <a:schemeClr val="accent1"/>
            </a:solidFill>
          </a:ln>
        </p:spPr>
      </p:pic>
    </p:spTree>
    <p:extLst>
      <p:ext uri="{BB962C8B-B14F-4D97-AF65-F5344CB8AC3E}">
        <p14:creationId xmlns:p14="http://schemas.microsoft.com/office/powerpoint/2010/main" val="3996867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TIP</a:t>
            </a:r>
            <a:endParaRPr lang="en-US" dirty="0"/>
          </a:p>
        </p:txBody>
      </p:sp>
      <p:sp>
        <p:nvSpPr>
          <p:cNvPr id="7" name="Content Placeholder 6"/>
          <p:cNvSpPr>
            <a:spLocks noGrp="1"/>
          </p:cNvSpPr>
          <p:nvPr>
            <p:ph idx="1"/>
          </p:nvPr>
        </p:nvSpPr>
        <p:spPr/>
        <p:txBody>
          <a:bodyPr/>
          <a:lstStyle/>
          <a:p>
            <a:r>
              <a:rPr lang="en-US" dirty="0" smtClean="0"/>
              <a:t>Microsoft </a:t>
            </a:r>
            <a:r>
              <a:rPr lang="en-US" dirty="0"/>
              <a:t>has decided that the </a:t>
            </a:r>
            <a:r>
              <a:rPr lang="en-US" dirty="0">
                <a:solidFill>
                  <a:srgbClr val="FF0000"/>
                </a:solidFill>
              </a:rPr>
              <a:t>top-level</a:t>
            </a:r>
            <a:r>
              <a:rPr lang="en-US" dirty="0"/>
              <a:t> </a:t>
            </a:r>
            <a:r>
              <a:rPr lang="en-US" dirty="0">
                <a:solidFill>
                  <a:srgbClr val="FF0000"/>
                </a:solidFill>
              </a:rPr>
              <a:t>menus</a:t>
            </a:r>
            <a:r>
              <a:rPr lang="en-US" dirty="0"/>
              <a:t> in Visual Studio should be all in </a:t>
            </a:r>
            <a:r>
              <a:rPr lang="en-US" dirty="0">
                <a:solidFill>
                  <a:srgbClr val="FF0000"/>
                </a:solidFill>
              </a:rPr>
              <a:t>uppercase</a:t>
            </a:r>
            <a:r>
              <a:rPr lang="en-US" dirty="0"/>
              <a:t>, which means that the menu I just referred to is really </a:t>
            </a:r>
            <a:r>
              <a:rPr lang="en-US" dirty="0" smtClean="0"/>
              <a:t>TOOLS.</a:t>
            </a:r>
          </a:p>
          <a:p>
            <a:pPr lvl="1"/>
            <a:r>
              <a:rPr lang="en-US" dirty="0" smtClean="0"/>
              <a:t>I </a:t>
            </a:r>
            <a:r>
              <a:rPr lang="en-US" dirty="0"/>
              <a:t>think this is rather like shouting, and I will capitalize menu names like </a:t>
            </a:r>
            <a:r>
              <a:rPr lang="en-US" dirty="0">
                <a:solidFill>
                  <a:srgbClr val="FF0000"/>
                </a:solidFill>
              </a:rPr>
              <a:t>Tools</a:t>
            </a:r>
            <a:r>
              <a:rPr lang="en-US" dirty="0"/>
              <a:t> is here throughout this book</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a:t>
            </a:fld>
            <a:endParaRPr lang="en-US" dirty="0"/>
          </a:p>
        </p:txBody>
      </p:sp>
    </p:spTree>
    <p:extLst>
      <p:ext uri="{BB962C8B-B14F-4D97-AF65-F5344CB8AC3E}">
        <p14:creationId xmlns:p14="http://schemas.microsoft.com/office/powerpoint/2010/main" val="386578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Getting Google </a:t>
            </a:r>
            <a:r>
              <a:rPr lang="en-US" dirty="0" smtClean="0"/>
              <a:t>Chrome</a:t>
            </a:r>
            <a:endParaRPr lang="en-US" dirty="0"/>
          </a:p>
        </p:txBody>
      </p:sp>
      <p:sp>
        <p:nvSpPr>
          <p:cNvPr id="3" name="Content Placeholder 2"/>
          <p:cNvSpPr>
            <a:spLocks noGrp="1"/>
          </p:cNvSpPr>
          <p:nvPr>
            <p:ph idx="1"/>
          </p:nvPr>
        </p:nvSpPr>
        <p:spPr/>
        <p:txBody>
          <a:bodyPr/>
          <a:lstStyle/>
          <a:p>
            <a:r>
              <a:rPr lang="en-US" dirty="0"/>
              <a:t>For the majority of the examples in this book, I use </a:t>
            </a:r>
            <a:r>
              <a:rPr lang="en-US" dirty="0">
                <a:solidFill>
                  <a:srgbClr val="FF0000"/>
                </a:solidFill>
              </a:rPr>
              <a:t>Internet Explorer</a:t>
            </a:r>
            <a:r>
              <a:rPr lang="en-US" dirty="0"/>
              <a:t> because I know that it is always available on </a:t>
            </a:r>
            <a:r>
              <a:rPr lang="en-US" dirty="0" smtClean="0"/>
              <a:t>Windows.</a:t>
            </a:r>
          </a:p>
          <a:p>
            <a:pPr lvl="1"/>
            <a:r>
              <a:rPr lang="en-US" dirty="0" smtClean="0"/>
              <a:t>There </a:t>
            </a:r>
            <a:r>
              <a:rPr lang="en-US" dirty="0"/>
              <a:t>are occasions when I use </a:t>
            </a:r>
            <a:r>
              <a:rPr lang="en-US" dirty="0">
                <a:solidFill>
                  <a:srgbClr val="FF0000"/>
                </a:solidFill>
              </a:rPr>
              <a:t>Google Chrome</a:t>
            </a:r>
            <a:r>
              <a:rPr lang="en-US" dirty="0"/>
              <a:t>, and you will need to download it from www.google.com/chrome if you want to re-create the </a:t>
            </a:r>
            <a:r>
              <a:rPr lang="en-US" dirty="0" smtClean="0"/>
              <a:t>examples.</a:t>
            </a:r>
          </a:p>
          <a:p>
            <a:pPr lvl="1"/>
            <a:r>
              <a:rPr lang="en-US" dirty="0" smtClean="0"/>
              <a:t>I </a:t>
            </a:r>
            <a:r>
              <a:rPr lang="en-US" dirty="0"/>
              <a:t>use Chrome for two main </a:t>
            </a:r>
            <a:r>
              <a:rPr lang="en-US" dirty="0" smtClean="0"/>
              <a:t>reasons.</a:t>
            </a:r>
          </a:p>
          <a:p>
            <a:pPr lvl="2"/>
            <a:r>
              <a:rPr lang="en-US" dirty="0" smtClean="0"/>
              <a:t>The </a:t>
            </a:r>
            <a:r>
              <a:rPr lang="en-US" dirty="0"/>
              <a:t>first reason is because it supports </a:t>
            </a:r>
            <a:r>
              <a:rPr lang="en-US" dirty="0">
                <a:solidFill>
                  <a:srgbClr val="0070C0"/>
                </a:solidFill>
              </a:rPr>
              <a:t>simple</a:t>
            </a:r>
            <a:r>
              <a:rPr lang="en-US" dirty="0">
                <a:solidFill>
                  <a:srgbClr val="FF0000"/>
                </a:solidFill>
              </a:rPr>
              <a:t> emulation</a:t>
            </a:r>
            <a:r>
              <a:rPr lang="en-US" dirty="0"/>
              <a:t> of </a:t>
            </a:r>
            <a:r>
              <a:rPr lang="en-US" dirty="0">
                <a:solidFill>
                  <a:srgbClr val="FF0000"/>
                </a:solidFill>
              </a:rPr>
              <a:t>mobile devices</a:t>
            </a:r>
            <a:r>
              <a:rPr lang="en-US" dirty="0"/>
              <a:t>, which is useful in Chapter 7 when I show you how to </a:t>
            </a:r>
            <a:r>
              <a:rPr lang="en-US" dirty="0">
                <a:solidFill>
                  <a:srgbClr val="FF0000"/>
                </a:solidFill>
              </a:rPr>
              <a:t>detect device </a:t>
            </a:r>
            <a:r>
              <a:rPr lang="en-US" dirty="0" smtClean="0">
                <a:solidFill>
                  <a:srgbClr val="FF0000"/>
                </a:solidFill>
              </a:rPr>
              <a:t>capabilities</a:t>
            </a:r>
            <a:r>
              <a:rPr lang="en-US" dirty="0" smtClean="0"/>
              <a:t>.</a:t>
            </a:r>
          </a:p>
          <a:p>
            <a:pPr lvl="2"/>
            <a:r>
              <a:rPr lang="en-US" dirty="0" smtClean="0"/>
              <a:t>The </a:t>
            </a:r>
            <a:r>
              <a:rPr lang="en-US" dirty="0"/>
              <a:t>second reason is when I show you how to </a:t>
            </a:r>
            <a:r>
              <a:rPr lang="en-US" dirty="0">
                <a:solidFill>
                  <a:srgbClr val="FF0000"/>
                </a:solidFill>
              </a:rPr>
              <a:t>differentiate</a:t>
            </a:r>
            <a:r>
              <a:rPr lang="en-US" dirty="0"/>
              <a:t> </a:t>
            </a:r>
            <a:r>
              <a:rPr lang="en-US" dirty="0">
                <a:solidFill>
                  <a:srgbClr val="FF0000"/>
                </a:solidFill>
              </a:rPr>
              <a:t>requests</a:t>
            </a:r>
            <a:r>
              <a:rPr lang="en-US" dirty="0"/>
              <a:t> for </a:t>
            </a:r>
            <a:r>
              <a:rPr lang="en-US" dirty="0">
                <a:solidFill>
                  <a:srgbClr val="FF0000"/>
                </a:solidFill>
              </a:rPr>
              <a:t>services</a:t>
            </a:r>
            <a:r>
              <a:rPr lang="en-US" dirty="0"/>
              <a:t> like </a:t>
            </a:r>
            <a:r>
              <a:rPr lang="en-US" dirty="0">
                <a:solidFill>
                  <a:srgbClr val="FF0000"/>
                </a:solidFill>
              </a:rPr>
              <a:t>caching</a:t>
            </a:r>
            <a:r>
              <a:rPr lang="en-US" dirty="0"/>
              <a:t> in Chapter 12</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a:t>
            </a:fld>
            <a:endParaRPr lang="en-US" dirty="0"/>
          </a:p>
        </p:txBody>
      </p:sp>
    </p:spTree>
    <p:extLst>
      <p:ext uri="{BB962C8B-B14F-4D97-AF65-F5344CB8AC3E}">
        <p14:creationId xmlns:p14="http://schemas.microsoft.com/office/powerpoint/2010/main" val="3347495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Pattern and Tools Primer</a:t>
            </a:r>
          </a:p>
        </p:txBody>
      </p:sp>
      <p:sp>
        <p:nvSpPr>
          <p:cNvPr id="6" name="Text Placeholder 5"/>
          <p:cNvSpPr>
            <a:spLocks noGrp="1"/>
          </p:cNvSpPr>
          <p:nvPr>
            <p:ph type="body" sz="quarter" idx="16"/>
          </p:nvPr>
        </p:nvSpPr>
        <p:spPr/>
        <p:txBody>
          <a:bodyPr/>
          <a:lstStyle/>
          <a:p>
            <a:r>
              <a:rPr lang="en-US" dirty="0" smtClean="0"/>
              <a:t>2</a:t>
            </a:r>
            <a:endParaRPr lang="en-US" dirty="0"/>
          </a:p>
        </p:txBody>
      </p:sp>
      <p:pic>
        <p:nvPicPr>
          <p:cNvPr id="3" name="Picture 2"/>
          <p:cNvPicPr>
            <a:picLocks noChangeAspect="1"/>
          </p:cNvPicPr>
          <p:nvPr/>
        </p:nvPicPr>
        <p:blipFill>
          <a:blip r:embed="rId2"/>
          <a:stretch>
            <a:fillRect/>
          </a:stretch>
        </p:blipFill>
        <p:spPr>
          <a:xfrm>
            <a:off x="9067800" y="5040896"/>
            <a:ext cx="2790825" cy="146685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a:t>
            </a:fld>
            <a:endParaRPr lang="en-US" dirty="0"/>
          </a:p>
        </p:txBody>
      </p:sp>
    </p:spTree>
    <p:extLst>
      <p:ext uri="{BB962C8B-B14F-4D97-AF65-F5344CB8AC3E}">
        <p14:creationId xmlns:p14="http://schemas.microsoft.com/office/powerpoint/2010/main" val="14404092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I provide a brief overview of the </a:t>
            </a:r>
            <a:r>
              <a:rPr lang="en-US" sz="2000" dirty="0">
                <a:solidFill>
                  <a:srgbClr val="FF0000"/>
                </a:solidFill>
              </a:rPr>
              <a:t>pattern</a:t>
            </a:r>
            <a:r>
              <a:rPr lang="en-US" sz="2000" dirty="0"/>
              <a:t> that the </a:t>
            </a:r>
            <a:r>
              <a:rPr lang="en-US" sz="2000" dirty="0">
                <a:solidFill>
                  <a:srgbClr val="FF0000"/>
                </a:solidFill>
              </a:rPr>
              <a:t>MVC framework</a:t>
            </a:r>
            <a:r>
              <a:rPr lang="en-US" sz="2000" dirty="0"/>
              <a:t> follows and demonstrate the process for </a:t>
            </a:r>
            <a:r>
              <a:rPr lang="en-US" sz="2000" dirty="0">
                <a:solidFill>
                  <a:srgbClr val="FF0000"/>
                </a:solidFill>
              </a:rPr>
              <a:t>creating</a:t>
            </a:r>
            <a:r>
              <a:rPr lang="en-US" sz="2000" dirty="0"/>
              <a:t> a simple MVC </a:t>
            </a:r>
            <a:r>
              <a:rPr lang="en-US" sz="2000" dirty="0">
                <a:solidFill>
                  <a:srgbClr val="FF0000"/>
                </a:solidFill>
              </a:rPr>
              <a:t>project</a:t>
            </a:r>
            <a:r>
              <a:rPr lang="en-US" sz="2000" dirty="0"/>
              <a:t> using Visual Studio </a:t>
            </a:r>
            <a:r>
              <a:rPr lang="en-US" sz="2000" dirty="0" smtClean="0"/>
              <a:t>2013.</a:t>
            </a:r>
          </a:p>
          <a:p>
            <a:pPr marL="461963">
              <a:buFont typeface="Wingdings" panose="05000000000000000000" pitchFamily="2" charset="2"/>
              <a:buChar char="§"/>
            </a:pPr>
            <a:r>
              <a:rPr lang="en-US" sz="2000" dirty="0" smtClean="0"/>
              <a:t>The </a:t>
            </a:r>
            <a:r>
              <a:rPr lang="en-US" sz="2000" dirty="0"/>
              <a:t>purpose of this chapter is to refresh your memory </a:t>
            </a:r>
            <a:r>
              <a:rPr lang="en-US" sz="2000" dirty="0" smtClean="0"/>
              <a:t>about</a:t>
            </a:r>
          </a:p>
          <a:p>
            <a:pPr marL="687388" lvl="1" indent="-220663">
              <a:buFont typeface="Wingdings" panose="05000000000000000000" pitchFamily="2" charset="2"/>
              <a:buChar char="ü"/>
            </a:pPr>
            <a:r>
              <a:rPr lang="en-US" dirty="0" smtClean="0"/>
              <a:t>the nature</a:t>
            </a:r>
          </a:p>
          <a:p>
            <a:pPr marL="687388" lvl="1" indent="-220663">
              <a:buFont typeface="Wingdings" panose="05000000000000000000" pitchFamily="2" charset="2"/>
              <a:buChar char="ü"/>
            </a:pPr>
            <a:r>
              <a:rPr lang="en-US" dirty="0" smtClean="0"/>
              <a:t>Objectives</a:t>
            </a:r>
          </a:p>
          <a:p>
            <a:pPr marL="687388" lvl="1" indent="-220663">
              <a:buFont typeface="Wingdings" panose="05000000000000000000" pitchFamily="2" charset="2"/>
              <a:buChar char="ü"/>
            </a:pPr>
            <a:r>
              <a:rPr lang="en-US" dirty="0" smtClean="0"/>
              <a:t>benefits </a:t>
            </a:r>
            <a:r>
              <a:rPr lang="en-US" dirty="0"/>
              <a:t>of the MVC </a:t>
            </a:r>
            <a:r>
              <a:rPr lang="en-US" dirty="0" smtClean="0"/>
              <a:t>pattern</a:t>
            </a:r>
          </a:p>
          <a:p>
            <a:pPr marL="466725" lvl="1" indent="0">
              <a:buNone/>
            </a:pPr>
            <a:r>
              <a:rPr lang="en-US" dirty="0" smtClean="0"/>
              <a:t>and </a:t>
            </a:r>
            <a:r>
              <a:rPr lang="en-US" dirty="0"/>
              <a:t>to show you the </a:t>
            </a:r>
            <a:r>
              <a:rPr lang="en-US" dirty="0">
                <a:solidFill>
                  <a:srgbClr val="FF0000"/>
                </a:solidFill>
              </a:rPr>
              <a:t>process</a:t>
            </a:r>
            <a:r>
              <a:rPr lang="en-US" dirty="0"/>
              <a:t> I use to </a:t>
            </a:r>
            <a:r>
              <a:rPr lang="en-US" dirty="0">
                <a:solidFill>
                  <a:srgbClr val="FF0000"/>
                </a:solidFill>
              </a:rPr>
              <a:t>create the examples</a:t>
            </a:r>
            <a:r>
              <a:rPr lang="en-US" dirty="0"/>
              <a:t> in this </a:t>
            </a:r>
            <a:r>
              <a:rPr lang="en-US" dirty="0" smtClean="0"/>
              <a:t>book.</a:t>
            </a:r>
          </a:p>
          <a:p>
            <a:pPr marL="461963">
              <a:buFont typeface="Wingdings" panose="05000000000000000000" pitchFamily="2" charset="2"/>
              <a:buChar char="§"/>
            </a:pPr>
            <a:r>
              <a:rPr lang="en-US" sz="2000" dirty="0" smtClean="0"/>
              <a:t>This </a:t>
            </a:r>
            <a:r>
              <a:rPr lang="en-US" sz="2000" dirty="0"/>
              <a:t>chapter isn’t a tutorial for the MVC </a:t>
            </a:r>
            <a:r>
              <a:rPr lang="en-US" sz="2000" dirty="0" smtClean="0"/>
              <a:t>framework.</a:t>
            </a:r>
          </a:p>
          <a:p>
            <a:pPr marL="461963">
              <a:buFont typeface="Wingdings" panose="05000000000000000000" pitchFamily="2" charset="2"/>
              <a:buChar char="§"/>
            </a:pPr>
            <a:r>
              <a:rPr lang="en-US" sz="2000" dirty="0" smtClean="0"/>
              <a:t>As </a:t>
            </a:r>
            <a:r>
              <a:rPr lang="en-US" sz="2000" dirty="0"/>
              <a:t>I explained in Chapter 1, </a:t>
            </a:r>
            <a:r>
              <a:rPr lang="en-US" sz="2000" dirty="0">
                <a:solidFill>
                  <a:srgbClr val="FF0000"/>
                </a:solidFill>
              </a:rPr>
              <a:t>you already need</a:t>
            </a:r>
            <a:r>
              <a:rPr lang="en-US" sz="2000" dirty="0"/>
              <a:t> to have a </a:t>
            </a:r>
            <a:r>
              <a:rPr lang="en-US" sz="2000" dirty="0">
                <a:solidFill>
                  <a:srgbClr val="FF0000"/>
                </a:solidFill>
              </a:rPr>
              <a:t>basic understanding</a:t>
            </a:r>
            <a:r>
              <a:rPr lang="en-US" sz="2000" dirty="0"/>
              <a:t> of MVC framework </a:t>
            </a:r>
            <a:r>
              <a:rPr lang="en-US" sz="2000" dirty="0">
                <a:solidFill>
                  <a:srgbClr val="FF0000"/>
                </a:solidFill>
              </a:rPr>
              <a:t>development</a:t>
            </a:r>
            <a:r>
              <a:rPr lang="en-US" sz="2000" dirty="0"/>
              <a:t> in order to benefit from the features and techniques I describe in this </a:t>
            </a:r>
            <a:r>
              <a:rPr lang="en-US" sz="2000" dirty="0" smtClean="0"/>
              <a:t>book.</a:t>
            </a:r>
          </a:p>
          <a:p>
            <a:pPr marL="461963">
              <a:buFont typeface="Wingdings" panose="05000000000000000000" pitchFamily="2" charset="2"/>
              <a:buChar char="§"/>
            </a:pPr>
            <a:r>
              <a:rPr lang="en-US" sz="2000" dirty="0" smtClean="0"/>
              <a:t>If </a:t>
            </a:r>
            <a:r>
              <a:rPr lang="en-US" sz="2000" dirty="0"/>
              <a:t>you do not have experience with the MVC framework, then read Pro ASP.NET MVC 5, also from Apress, before continuing</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a:t>
            </a:fld>
            <a:endParaRPr lang="en-US" dirty="0"/>
          </a:p>
        </p:txBody>
      </p:sp>
    </p:spTree>
    <p:extLst>
      <p:ext uri="{BB962C8B-B14F-4D97-AF65-F5344CB8AC3E}">
        <p14:creationId xmlns:p14="http://schemas.microsoft.com/office/powerpoint/2010/main" val="380103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Understanding the MVC Pattern</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term Model-View-Controller has been in use since the late </a:t>
            </a:r>
            <a:r>
              <a:rPr lang="en-US" sz="2000" dirty="0">
                <a:solidFill>
                  <a:srgbClr val="FF0000"/>
                </a:solidFill>
              </a:rPr>
              <a:t>1970s</a:t>
            </a:r>
            <a:r>
              <a:rPr lang="en-US" sz="2000" dirty="0"/>
              <a:t> and arose from the </a:t>
            </a:r>
            <a:r>
              <a:rPr lang="en-US" sz="2000" dirty="0">
                <a:solidFill>
                  <a:srgbClr val="FF0000"/>
                </a:solidFill>
              </a:rPr>
              <a:t>Smalltalk project</a:t>
            </a:r>
            <a:r>
              <a:rPr lang="en-US" sz="2000" dirty="0"/>
              <a:t> at </a:t>
            </a:r>
            <a:r>
              <a:rPr lang="en-US" sz="2000" dirty="0">
                <a:solidFill>
                  <a:srgbClr val="FF0000"/>
                </a:solidFill>
              </a:rPr>
              <a:t>Xerox PARC</a:t>
            </a:r>
            <a:r>
              <a:rPr lang="en-US" sz="2000" dirty="0"/>
              <a:t> where it was conceived as a way to </a:t>
            </a:r>
            <a:r>
              <a:rPr lang="en-US" sz="2000" dirty="0">
                <a:solidFill>
                  <a:srgbClr val="FF0000"/>
                </a:solidFill>
              </a:rPr>
              <a:t>organize</a:t>
            </a:r>
            <a:r>
              <a:rPr lang="en-US" sz="2000" dirty="0"/>
              <a:t> early </a:t>
            </a:r>
            <a:r>
              <a:rPr lang="en-US" sz="2000" dirty="0">
                <a:solidFill>
                  <a:srgbClr val="FF0000"/>
                </a:solidFill>
              </a:rPr>
              <a:t>GUI </a:t>
            </a:r>
            <a:r>
              <a:rPr lang="en-US" sz="2000" dirty="0" smtClean="0">
                <a:solidFill>
                  <a:srgbClr val="FF0000"/>
                </a:solidFill>
              </a:rPr>
              <a:t>applications</a:t>
            </a:r>
            <a:r>
              <a:rPr lang="en-US" sz="2000" dirty="0" smtClean="0"/>
              <a:t>.</a:t>
            </a:r>
          </a:p>
          <a:p>
            <a:pPr marL="457200">
              <a:buFont typeface="Wingdings" panose="05000000000000000000" pitchFamily="2" charset="2"/>
              <a:buChar char="§"/>
            </a:pPr>
            <a:r>
              <a:rPr lang="en-US" sz="2000" dirty="0" smtClean="0"/>
              <a:t>Interactions </a:t>
            </a:r>
            <a:r>
              <a:rPr lang="en-US" sz="2000" dirty="0"/>
              <a:t>with an MVC application follow a </a:t>
            </a:r>
            <a:r>
              <a:rPr lang="en-US" sz="2000" dirty="0">
                <a:solidFill>
                  <a:srgbClr val="0070C0"/>
                </a:solidFill>
              </a:rPr>
              <a:t>natural cycle</a:t>
            </a:r>
            <a:r>
              <a:rPr lang="en-US" sz="2000" dirty="0"/>
              <a:t> of </a:t>
            </a:r>
            <a:r>
              <a:rPr lang="en-US" sz="2000" dirty="0">
                <a:solidFill>
                  <a:srgbClr val="FF0000"/>
                </a:solidFill>
              </a:rPr>
              <a:t>user actions </a:t>
            </a:r>
            <a:r>
              <a:rPr lang="en-US" sz="2000" dirty="0">
                <a:solidFill>
                  <a:srgbClr val="0070C0"/>
                </a:solidFill>
              </a:rPr>
              <a:t>and</a:t>
            </a:r>
            <a:r>
              <a:rPr lang="en-US" sz="2000" dirty="0">
                <a:solidFill>
                  <a:srgbClr val="FF0000"/>
                </a:solidFill>
              </a:rPr>
              <a:t> view updates</a:t>
            </a:r>
            <a:r>
              <a:rPr lang="en-US" sz="2000" dirty="0"/>
              <a:t>, where the </a:t>
            </a:r>
            <a:r>
              <a:rPr lang="en-US" sz="2000" dirty="0">
                <a:solidFill>
                  <a:srgbClr val="0070C0"/>
                </a:solidFill>
              </a:rPr>
              <a:t>view is assumed to be </a:t>
            </a:r>
            <a:r>
              <a:rPr lang="en-US" sz="2000" dirty="0" smtClean="0">
                <a:solidFill>
                  <a:srgbClr val="FF0000"/>
                </a:solidFill>
              </a:rPr>
              <a:t>stateless</a:t>
            </a:r>
            <a:r>
              <a:rPr lang="en-US" sz="2000" dirty="0" smtClean="0"/>
              <a:t>.</a:t>
            </a:r>
          </a:p>
          <a:p>
            <a:pPr marL="457200">
              <a:buFont typeface="Wingdings" panose="05000000000000000000" pitchFamily="2" charset="2"/>
              <a:buChar char="§"/>
            </a:pPr>
            <a:r>
              <a:rPr lang="en-US" sz="2000" dirty="0" smtClean="0"/>
              <a:t>This </a:t>
            </a:r>
            <a:r>
              <a:rPr lang="en-US" sz="2000" dirty="0"/>
              <a:t>fits nicely with the </a:t>
            </a:r>
            <a:r>
              <a:rPr lang="en-US" sz="2000" dirty="0">
                <a:solidFill>
                  <a:srgbClr val="FF0000"/>
                </a:solidFill>
              </a:rPr>
              <a:t>HTTP requests </a:t>
            </a:r>
            <a:r>
              <a:rPr lang="en-US" sz="2000" dirty="0">
                <a:solidFill>
                  <a:srgbClr val="0070C0"/>
                </a:solidFill>
              </a:rPr>
              <a:t>and</a:t>
            </a:r>
            <a:r>
              <a:rPr lang="en-US" sz="2000" dirty="0">
                <a:solidFill>
                  <a:srgbClr val="FF0000"/>
                </a:solidFill>
              </a:rPr>
              <a:t> responses</a:t>
            </a:r>
            <a:r>
              <a:rPr lang="en-US" sz="2000" dirty="0"/>
              <a:t> that underpin a </a:t>
            </a:r>
            <a:r>
              <a:rPr lang="en-US" sz="2000" dirty="0">
                <a:solidFill>
                  <a:srgbClr val="FF0000"/>
                </a:solidFill>
              </a:rPr>
              <a:t>web </a:t>
            </a:r>
            <a:r>
              <a:rPr lang="en-US" sz="2000" dirty="0" smtClean="0">
                <a:solidFill>
                  <a:srgbClr val="FF0000"/>
                </a:solidFill>
              </a:rPr>
              <a:t>application</a:t>
            </a:r>
            <a:r>
              <a:rPr lang="en-US" sz="2000" dirty="0" smtClean="0"/>
              <a:t>.</a:t>
            </a:r>
          </a:p>
          <a:p>
            <a:pPr marL="457200">
              <a:buFont typeface="Wingdings" panose="05000000000000000000" pitchFamily="2" charset="2"/>
              <a:buChar char="§"/>
            </a:pPr>
            <a:r>
              <a:rPr lang="en-US" sz="2000" dirty="0" smtClean="0"/>
              <a:t>Further</a:t>
            </a:r>
            <a:r>
              <a:rPr lang="en-US" sz="2000" dirty="0"/>
              <a:t>, the </a:t>
            </a:r>
            <a:r>
              <a:rPr lang="en-US" sz="2000" dirty="0">
                <a:solidFill>
                  <a:srgbClr val="FF0000"/>
                </a:solidFill>
              </a:rPr>
              <a:t>MVC pattern</a:t>
            </a:r>
            <a:r>
              <a:rPr lang="en-US" sz="2000" dirty="0"/>
              <a:t> enforces a </a:t>
            </a:r>
            <a:r>
              <a:rPr lang="en-US" sz="2000" dirty="0">
                <a:solidFill>
                  <a:srgbClr val="FF0000"/>
                </a:solidFill>
              </a:rPr>
              <a:t>separation of concerns</a:t>
            </a:r>
            <a:r>
              <a:rPr lang="en-US" sz="2000" dirty="0"/>
              <a:t>—the domain model and controller logic are decoupled from the user interface, which means that an MVC application will be split into at least three pieces</a:t>
            </a:r>
            <a:r>
              <a:rPr lang="en-US" sz="2000" dirty="0" smtClean="0"/>
              <a:t>:</a:t>
            </a:r>
          </a:p>
          <a:p>
            <a:pPr marL="687388" indent="-225425">
              <a:buFont typeface="Wingdings" panose="05000000000000000000" pitchFamily="2" charset="2"/>
              <a:buChar char="ü"/>
            </a:pPr>
            <a:r>
              <a:rPr lang="en-US" sz="2000" dirty="0" smtClean="0">
                <a:solidFill>
                  <a:srgbClr val="0070C0"/>
                </a:solidFill>
              </a:rPr>
              <a:t>Models</a:t>
            </a:r>
            <a:r>
              <a:rPr lang="en-US" sz="2000" dirty="0"/>
              <a:t>, which contain or represent the data that users work </a:t>
            </a:r>
            <a:r>
              <a:rPr lang="en-US" sz="2000" dirty="0" smtClean="0"/>
              <a:t>with.</a:t>
            </a:r>
          </a:p>
          <a:p>
            <a:pPr marL="914400" lvl="1" indent="-219075">
              <a:buFont typeface="Courier New" panose="02070309020205020404" pitchFamily="49" charset="0"/>
              <a:buChar char="o"/>
            </a:pPr>
            <a:r>
              <a:rPr lang="en-US" dirty="0" smtClean="0"/>
              <a:t>These </a:t>
            </a:r>
            <a:r>
              <a:rPr lang="en-US" dirty="0"/>
              <a:t>can be </a:t>
            </a:r>
            <a:r>
              <a:rPr lang="en-US" dirty="0">
                <a:solidFill>
                  <a:srgbClr val="0070C0"/>
                </a:solidFill>
              </a:rPr>
              <a:t>simple</a:t>
            </a:r>
            <a:r>
              <a:rPr lang="en-US" dirty="0">
                <a:solidFill>
                  <a:srgbClr val="FF0000"/>
                </a:solidFill>
              </a:rPr>
              <a:t> view models</a:t>
            </a:r>
            <a:r>
              <a:rPr lang="en-US" dirty="0"/>
              <a:t>, which just represent data being transferred between views and </a:t>
            </a:r>
            <a:r>
              <a:rPr lang="en-US" dirty="0" smtClean="0"/>
              <a:t>controllers</a:t>
            </a:r>
          </a:p>
          <a:p>
            <a:pPr marL="914400" lvl="1" indent="-219075">
              <a:buFont typeface="Courier New" panose="02070309020205020404" pitchFamily="49" charset="0"/>
              <a:buChar char="o"/>
            </a:pPr>
            <a:r>
              <a:rPr lang="en-US" dirty="0" smtClean="0"/>
              <a:t>they </a:t>
            </a:r>
            <a:r>
              <a:rPr lang="en-US" dirty="0"/>
              <a:t>can be </a:t>
            </a:r>
            <a:r>
              <a:rPr lang="en-US" dirty="0">
                <a:solidFill>
                  <a:srgbClr val="FF0000"/>
                </a:solidFill>
              </a:rPr>
              <a:t>domain models</a:t>
            </a:r>
            <a:r>
              <a:rPr lang="en-US" dirty="0"/>
              <a:t>, which contain the data in a </a:t>
            </a:r>
            <a:r>
              <a:rPr lang="en-US" dirty="0">
                <a:solidFill>
                  <a:srgbClr val="FF0000"/>
                </a:solidFill>
              </a:rPr>
              <a:t>business domain</a:t>
            </a:r>
            <a:r>
              <a:rPr lang="en-US" dirty="0"/>
              <a:t> as well as the operations, transformations, and rules for manipulating that data. </a:t>
            </a:r>
          </a:p>
          <a:p>
            <a:pPr marL="687388" indent="-225425">
              <a:buFont typeface="Wingdings" panose="05000000000000000000" pitchFamily="2" charset="2"/>
              <a:buChar char="ü"/>
            </a:pPr>
            <a:r>
              <a:rPr lang="en-US" sz="2000" dirty="0" smtClean="0">
                <a:solidFill>
                  <a:srgbClr val="0070C0"/>
                </a:solidFill>
              </a:rPr>
              <a:t>Views</a:t>
            </a:r>
            <a:r>
              <a:rPr lang="en-US" sz="2000" dirty="0" smtClean="0"/>
              <a:t>, which are used to </a:t>
            </a:r>
            <a:r>
              <a:rPr lang="en-US" sz="2000" dirty="0" smtClean="0">
                <a:solidFill>
                  <a:srgbClr val="FF0000"/>
                </a:solidFill>
              </a:rPr>
              <a:t>render</a:t>
            </a:r>
            <a:r>
              <a:rPr lang="en-US" sz="2000" dirty="0" smtClean="0"/>
              <a:t> </a:t>
            </a:r>
            <a:r>
              <a:rPr lang="en-US" sz="2000" dirty="0" smtClean="0">
                <a:solidFill>
                  <a:srgbClr val="0070C0"/>
                </a:solidFill>
              </a:rPr>
              <a:t>some part </a:t>
            </a:r>
            <a:r>
              <a:rPr lang="en-US" sz="2000" dirty="0" smtClean="0"/>
              <a:t>of the </a:t>
            </a:r>
            <a:r>
              <a:rPr lang="en-US" sz="2000" dirty="0" smtClean="0">
                <a:solidFill>
                  <a:srgbClr val="FF0000"/>
                </a:solidFill>
              </a:rPr>
              <a:t>model</a:t>
            </a:r>
            <a:r>
              <a:rPr lang="en-US" sz="2000" dirty="0" smtClean="0"/>
              <a:t> as a </a:t>
            </a:r>
            <a:r>
              <a:rPr lang="en-US" sz="2000" dirty="0" smtClean="0">
                <a:solidFill>
                  <a:srgbClr val="FF0000"/>
                </a:solidFill>
              </a:rPr>
              <a:t>user interface</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a:t>
            </a:fld>
            <a:endParaRPr lang="en-US" dirty="0"/>
          </a:p>
        </p:txBody>
      </p:sp>
    </p:spTree>
    <p:extLst>
      <p:ext uri="{BB962C8B-B14F-4D97-AF65-F5344CB8AC3E}">
        <p14:creationId xmlns:p14="http://schemas.microsoft.com/office/powerpoint/2010/main" val="3049047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Understanding the MVC Pattern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solidFill>
                  <a:srgbClr val="0070C0"/>
                </a:solidFill>
              </a:rPr>
              <a:t>Controllers</a:t>
            </a:r>
            <a:r>
              <a:rPr lang="en-US" sz="2000" dirty="0" smtClean="0"/>
              <a:t>, which</a:t>
            </a:r>
          </a:p>
          <a:p>
            <a:pPr marL="914400" lvl="1" indent="-219075">
              <a:buFont typeface="Courier New" panose="02070309020205020404" pitchFamily="49" charset="0"/>
              <a:buChar char="o"/>
            </a:pPr>
            <a:r>
              <a:rPr lang="en-US" dirty="0" smtClean="0"/>
              <a:t>process </a:t>
            </a:r>
            <a:r>
              <a:rPr lang="en-US" dirty="0" smtClean="0">
                <a:solidFill>
                  <a:srgbClr val="FF0000"/>
                </a:solidFill>
              </a:rPr>
              <a:t>incoming</a:t>
            </a:r>
            <a:r>
              <a:rPr lang="en-US" dirty="0" smtClean="0"/>
              <a:t> </a:t>
            </a:r>
            <a:r>
              <a:rPr lang="en-US" dirty="0" smtClean="0">
                <a:solidFill>
                  <a:srgbClr val="FF0000"/>
                </a:solidFill>
              </a:rPr>
              <a:t>requests</a:t>
            </a:r>
          </a:p>
          <a:p>
            <a:pPr marL="914400" lvl="1" indent="-219075">
              <a:buFont typeface="Courier New" panose="02070309020205020404" pitchFamily="49" charset="0"/>
              <a:buChar char="o"/>
            </a:pPr>
            <a:r>
              <a:rPr lang="en-US" dirty="0" smtClean="0"/>
              <a:t>perform </a:t>
            </a:r>
            <a:r>
              <a:rPr lang="en-US" dirty="0" smtClean="0">
                <a:solidFill>
                  <a:srgbClr val="FF0000"/>
                </a:solidFill>
              </a:rPr>
              <a:t>operations</a:t>
            </a:r>
            <a:r>
              <a:rPr lang="en-US" dirty="0" smtClean="0"/>
              <a:t> on the model</a:t>
            </a:r>
          </a:p>
          <a:p>
            <a:pPr marL="914400" lvl="1" indent="-219075">
              <a:buFont typeface="Courier New" panose="02070309020205020404" pitchFamily="49" charset="0"/>
              <a:buChar char="o"/>
            </a:pPr>
            <a:r>
              <a:rPr lang="en-US" dirty="0" smtClean="0"/>
              <a:t>select </a:t>
            </a:r>
            <a:r>
              <a:rPr lang="en-US" dirty="0" smtClean="0">
                <a:solidFill>
                  <a:srgbClr val="FF0000"/>
                </a:solidFill>
              </a:rPr>
              <a:t>views</a:t>
            </a:r>
            <a:r>
              <a:rPr lang="en-US" dirty="0" smtClean="0"/>
              <a:t> to </a:t>
            </a:r>
            <a:r>
              <a:rPr lang="en-US" dirty="0" smtClean="0">
                <a:solidFill>
                  <a:srgbClr val="FF0000"/>
                </a:solidFill>
              </a:rPr>
              <a:t>render</a:t>
            </a:r>
            <a:r>
              <a:rPr lang="en-US" dirty="0" smtClean="0"/>
              <a:t> to the user</a:t>
            </a:r>
            <a:endParaRPr lang="en-US"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a:t>
            </a:fld>
            <a:endParaRPr lang="en-US" dirty="0"/>
          </a:p>
        </p:txBody>
      </p:sp>
    </p:spTree>
    <p:extLst>
      <p:ext uri="{BB962C8B-B14F-4D97-AF65-F5344CB8AC3E}">
        <p14:creationId xmlns:p14="http://schemas.microsoft.com/office/powerpoint/2010/main" val="104822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Interaction in MVC Application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MVC framework, </a:t>
            </a:r>
            <a:r>
              <a:rPr lang="en-US" sz="2000" dirty="0">
                <a:solidFill>
                  <a:srgbClr val="FF0000"/>
                </a:solidFill>
              </a:rPr>
              <a:t>controllers</a:t>
            </a:r>
            <a:r>
              <a:rPr lang="en-US" sz="2000" dirty="0"/>
              <a:t> are </a:t>
            </a:r>
            <a:r>
              <a:rPr lang="en-US" sz="2000" dirty="0">
                <a:solidFill>
                  <a:srgbClr val="FF0000"/>
                </a:solidFill>
              </a:rPr>
              <a:t>C#</a:t>
            </a:r>
            <a:r>
              <a:rPr lang="en-US" sz="2000" dirty="0"/>
              <a:t> </a:t>
            </a:r>
            <a:r>
              <a:rPr lang="en-US" sz="2000" dirty="0">
                <a:solidFill>
                  <a:srgbClr val="0070C0"/>
                </a:solidFill>
              </a:rPr>
              <a:t>classes</a:t>
            </a:r>
            <a:r>
              <a:rPr lang="en-US" sz="2000" dirty="0"/>
              <a:t> derived from the </a:t>
            </a:r>
            <a:r>
              <a:rPr lang="en-US" sz="2000" dirty="0">
                <a:solidFill>
                  <a:srgbClr val="FF0000"/>
                </a:solidFill>
              </a:rPr>
              <a:t>System.Web.Mvc.Controller</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Each </a:t>
            </a:r>
            <a:r>
              <a:rPr lang="en-US" sz="2000" dirty="0"/>
              <a:t>public method in a class derived from </a:t>
            </a:r>
            <a:r>
              <a:rPr lang="en-US" sz="2000" dirty="0">
                <a:solidFill>
                  <a:srgbClr val="FF0000"/>
                </a:solidFill>
              </a:rPr>
              <a:t>Controller</a:t>
            </a:r>
            <a:r>
              <a:rPr lang="en-US" sz="2000" dirty="0"/>
              <a:t> is an </a:t>
            </a:r>
            <a:r>
              <a:rPr lang="en-US" sz="2000" dirty="0">
                <a:solidFill>
                  <a:srgbClr val="FF0000"/>
                </a:solidFill>
              </a:rPr>
              <a:t>action method</a:t>
            </a:r>
            <a:r>
              <a:rPr lang="en-US" sz="2000" dirty="0"/>
              <a:t>, which is associated with a </a:t>
            </a:r>
            <a:r>
              <a:rPr lang="en-US" sz="2000" dirty="0">
                <a:solidFill>
                  <a:srgbClr val="FF0000"/>
                </a:solidFill>
              </a:rPr>
              <a:t>URL</a:t>
            </a:r>
            <a:r>
              <a:rPr lang="en-US" sz="2000" dirty="0"/>
              <a:t> defined through the </a:t>
            </a:r>
            <a:r>
              <a:rPr lang="en-US" sz="2000" dirty="0">
                <a:solidFill>
                  <a:srgbClr val="FF0000"/>
                </a:solidFill>
              </a:rPr>
              <a:t>ASP.NET routing </a:t>
            </a:r>
            <a:r>
              <a:rPr lang="en-US" sz="2000" dirty="0" smtClean="0">
                <a:solidFill>
                  <a:srgbClr val="FF0000"/>
                </a:solidFill>
              </a:rPr>
              <a:t>system</a:t>
            </a:r>
            <a:r>
              <a:rPr lang="en-US" sz="2000" dirty="0" smtClean="0"/>
              <a:t>.</a:t>
            </a:r>
          </a:p>
          <a:p>
            <a:pPr marL="457200">
              <a:buFont typeface="Wingdings" panose="05000000000000000000" pitchFamily="2" charset="2"/>
              <a:buChar char="§"/>
            </a:pPr>
            <a:r>
              <a:rPr lang="en-US" sz="2000" dirty="0" smtClean="0"/>
              <a:t>When </a:t>
            </a:r>
            <a:r>
              <a:rPr lang="en-US" sz="2000" dirty="0"/>
              <a:t>a </a:t>
            </a:r>
            <a:r>
              <a:rPr lang="en-US" sz="2000" dirty="0">
                <a:solidFill>
                  <a:srgbClr val="FF0000"/>
                </a:solidFill>
              </a:rPr>
              <a:t>request</a:t>
            </a:r>
            <a:r>
              <a:rPr lang="en-US" sz="2000" dirty="0"/>
              <a:t> is sent to the </a:t>
            </a:r>
            <a:r>
              <a:rPr lang="en-US" sz="2000" dirty="0">
                <a:solidFill>
                  <a:srgbClr val="FF0000"/>
                </a:solidFill>
              </a:rPr>
              <a:t>URL</a:t>
            </a:r>
            <a:r>
              <a:rPr lang="en-US" sz="2000" dirty="0"/>
              <a:t> associated with an </a:t>
            </a:r>
            <a:r>
              <a:rPr lang="en-US" sz="2000" dirty="0">
                <a:solidFill>
                  <a:srgbClr val="FF0000"/>
                </a:solidFill>
              </a:rPr>
              <a:t>action method</a:t>
            </a:r>
            <a:r>
              <a:rPr lang="en-US" sz="2000" dirty="0"/>
              <a:t>, the statements in the </a:t>
            </a:r>
            <a:r>
              <a:rPr lang="en-US" sz="2000" dirty="0">
                <a:solidFill>
                  <a:srgbClr val="FF0000"/>
                </a:solidFill>
              </a:rPr>
              <a:t>controller</a:t>
            </a:r>
            <a:r>
              <a:rPr lang="en-US" sz="2000" dirty="0"/>
              <a:t> </a:t>
            </a:r>
            <a:r>
              <a:rPr lang="en-US" sz="2000" dirty="0">
                <a:solidFill>
                  <a:srgbClr val="0070C0"/>
                </a:solidFill>
              </a:rPr>
              <a:t>class</a:t>
            </a:r>
            <a:r>
              <a:rPr lang="en-US" sz="2000" dirty="0"/>
              <a:t> are </a:t>
            </a:r>
            <a:r>
              <a:rPr lang="en-US" sz="2000" dirty="0">
                <a:solidFill>
                  <a:srgbClr val="FF0000"/>
                </a:solidFill>
              </a:rPr>
              <a:t>executed</a:t>
            </a:r>
            <a:r>
              <a:rPr lang="en-US" sz="2000" dirty="0"/>
              <a:t> in order to perform some </a:t>
            </a:r>
            <a:r>
              <a:rPr lang="en-US" sz="2000" dirty="0">
                <a:solidFill>
                  <a:srgbClr val="FF0000"/>
                </a:solidFill>
              </a:rPr>
              <a:t>operation</a:t>
            </a:r>
            <a:r>
              <a:rPr lang="en-US" sz="2000" dirty="0"/>
              <a:t> on the </a:t>
            </a:r>
            <a:r>
              <a:rPr lang="en-US" sz="2000" dirty="0">
                <a:solidFill>
                  <a:srgbClr val="FF0000"/>
                </a:solidFill>
              </a:rPr>
              <a:t>domain model</a:t>
            </a:r>
            <a:r>
              <a:rPr lang="en-US" sz="2000" dirty="0"/>
              <a:t> and then select a </a:t>
            </a:r>
            <a:r>
              <a:rPr lang="en-US" sz="2000" dirty="0">
                <a:solidFill>
                  <a:srgbClr val="FF0000"/>
                </a:solidFill>
              </a:rPr>
              <a:t>view</a:t>
            </a:r>
            <a:r>
              <a:rPr lang="en-US" sz="2000" dirty="0"/>
              <a:t> to display to the </a:t>
            </a:r>
            <a:r>
              <a:rPr lang="en-US" sz="2000" dirty="0" smtClean="0">
                <a:solidFill>
                  <a:srgbClr val="FF0000"/>
                </a:solidFill>
              </a:rPr>
              <a:t>client</a:t>
            </a:r>
            <a:r>
              <a:rPr lang="en-US" sz="2000" dirty="0" smtClean="0"/>
              <a:t>.</a:t>
            </a:r>
          </a:p>
          <a:p>
            <a:pPr marL="457200">
              <a:buFont typeface="Wingdings" panose="05000000000000000000" pitchFamily="2" charset="2"/>
              <a:buChar char="§"/>
            </a:pPr>
            <a:r>
              <a:rPr lang="en-US" sz="2000" dirty="0" smtClean="0">
                <a:solidFill>
                  <a:srgbClr val="FF0000"/>
                </a:solidFill>
              </a:rPr>
              <a:t>Figure </a:t>
            </a:r>
            <a:r>
              <a:rPr lang="en-US" sz="2000" dirty="0">
                <a:solidFill>
                  <a:srgbClr val="FF0000"/>
                </a:solidFill>
              </a:rPr>
              <a:t>2-1</a:t>
            </a:r>
            <a:r>
              <a:rPr lang="en-US" sz="2000" dirty="0"/>
              <a:t> shows the interactions between the controller, model, and view</a:t>
            </a:r>
            <a:r>
              <a:rPr lang="en-US" sz="2000" dirty="0" smtClean="0"/>
              <a:t>.</a:t>
            </a:r>
            <a:endParaRPr lang="en-US" sz="20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8782" y="4032619"/>
            <a:ext cx="9786778" cy="2250882"/>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29</a:t>
            </a:fld>
            <a:endParaRPr lang="en-US" dirty="0"/>
          </a:p>
        </p:txBody>
      </p:sp>
    </p:spTree>
    <p:extLst>
      <p:ext uri="{BB962C8B-B14F-4D97-AF65-F5344CB8AC3E}">
        <p14:creationId xmlns:p14="http://schemas.microsoft.com/office/powerpoint/2010/main" val="98412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0" y="6538913"/>
            <a:ext cx="2743200" cy="254000"/>
          </a:xfrm>
        </p:spPr>
        <p:txBody>
          <a:bodyPr/>
          <a:lstStyle/>
          <a:p>
            <a:fld id="{61C8E247-01B5-4759-ABE7-2C8F5B0EF80E}" type="datetime3">
              <a:rPr lang="en-US" smtClean="0"/>
              <a:t>21 June 2018</a:t>
            </a:fld>
            <a:endParaRPr lang="en-US" dirty="0"/>
          </a:p>
        </p:txBody>
      </p:sp>
      <p:sp>
        <p:nvSpPr>
          <p:cNvPr id="6" name="Slide Number Placeholder 5"/>
          <p:cNvSpPr>
            <a:spLocks noGrp="1"/>
          </p:cNvSpPr>
          <p:nvPr>
            <p:ph type="sldNum" sz="quarter" idx="4294967295"/>
          </p:nvPr>
        </p:nvSpPr>
        <p:spPr>
          <a:xfrm>
            <a:off x="9448800" y="6538913"/>
            <a:ext cx="2743200" cy="254000"/>
          </a:xfrm>
        </p:spPr>
        <p:txBody>
          <a:bodyPr/>
          <a:lstStyle/>
          <a:p>
            <a:fld id="{F1012999-1CD9-4014-B1C6-70315F8BBED0}" type="slidenum">
              <a:rPr lang="en-US" smtClean="0"/>
              <a:pPr/>
              <a:t>3</a:t>
            </a:fld>
            <a:endParaRPr lang="en-US" dirty="0"/>
          </a:p>
        </p:txBody>
      </p:sp>
      <p:pic>
        <p:nvPicPr>
          <p:cNvPr id="7" name="Picture 6"/>
          <p:cNvPicPr>
            <a:picLocks noChangeAspect="1"/>
          </p:cNvPicPr>
          <p:nvPr/>
        </p:nvPicPr>
        <p:blipFill>
          <a:blip r:embed="rId2"/>
          <a:stretch>
            <a:fillRect/>
          </a:stretch>
        </p:blipFill>
        <p:spPr>
          <a:xfrm>
            <a:off x="1143000" y="1095716"/>
            <a:ext cx="7959196" cy="3228634"/>
          </a:xfrm>
          <a:prstGeom prst="rect">
            <a:avLst/>
          </a:prstGeom>
          <a:ln>
            <a:solidFill>
              <a:schemeClr val="accent1"/>
            </a:solidFill>
          </a:ln>
        </p:spPr>
      </p:pic>
    </p:spTree>
    <p:extLst>
      <p:ext uri="{BB962C8B-B14F-4D97-AF65-F5344CB8AC3E}">
        <p14:creationId xmlns:p14="http://schemas.microsoft.com/office/powerpoint/2010/main" val="5962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View Engine</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ASP.NET MVC framework use a </a:t>
            </a:r>
            <a:r>
              <a:rPr lang="en-US" sz="2000" dirty="0">
                <a:solidFill>
                  <a:srgbClr val="FF0000"/>
                </a:solidFill>
              </a:rPr>
              <a:t>view engine</a:t>
            </a:r>
            <a:r>
              <a:rPr lang="en-US" sz="2000" dirty="0"/>
              <a:t>, which is the component responsible for </a:t>
            </a:r>
            <a:r>
              <a:rPr lang="en-US" sz="2000" dirty="0">
                <a:solidFill>
                  <a:srgbClr val="FF0000"/>
                </a:solidFill>
              </a:rPr>
              <a:t>rendering a view</a:t>
            </a:r>
            <a:r>
              <a:rPr lang="en-US" sz="2000" dirty="0"/>
              <a:t> to </a:t>
            </a:r>
            <a:r>
              <a:rPr lang="en-US" sz="2000" dirty="0">
                <a:solidFill>
                  <a:srgbClr val="0070C0"/>
                </a:solidFill>
              </a:rPr>
              <a:t>generate</a:t>
            </a:r>
            <a:r>
              <a:rPr lang="en-US" sz="2000" dirty="0"/>
              <a:t> a </a:t>
            </a:r>
            <a:r>
              <a:rPr lang="en-US" sz="2000" dirty="0">
                <a:solidFill>
                  <a:srgbClr val="FF0000"/>
                </a:solidFill>
              </a:rPr>
              <a:t>response</a:t>
            </a:r>
            <a:r>
              <a:rPr lang="en-US" sz="2000" dirty="0"/>
              <a:t> for the </a:t>
            </a:r>
            <a:r>
              <a:rPr lang="en-US" sz="2000" dirty="0" smtClean="0">
                <a:solidFill>
                  <a:srgbClr val="FF0000"/>
                </a:solidFill>
              </a:rPr>
              <a:t>browser</a:t>
            </a:r>
            <a:r>
              <a:rPr lang="en-US" sz="2000" dirty="0" smtClean="0"/>
              <a:t>.</a:t>
            </a:r>
          </a:p>
          <a:p>
            <a:pPr marL="687388" indent="-225425">
              <a:buFont typeface="Wingdings" panose="05000000000000000000" pitchFamily="2" charset="2"/>
              <a:buChar char="ü"/>
            </a:pPr>
            <a:r>
              <a:rPr lang="en-US" sz="2000" dirty="0" smtClean="0"/>
              <a:t>The </a:t>
            </a:r>
            <a:r>
              <a:rPr lang="en-US" sz="2000" dirty="0"/>
              <a:t>view engine for the MVC framework is called </a:t>
            </a:r>
            <a:r>
              <a:rPr lang="en-US" sz="2000" dirty="0">
                <a:solidFill>
                  <a:srgbClr val="FF0000"/>
                </a:solidFill>
              </a:rPr>
              <a:t>Razor</a:t>
            </a:r>
            <a:r>
              <a:rPr lang="en-US" sz="2000" dirty="0"/>
              <a:t>, and you’ll see examples of </a:t>
            </a:r>
            <a:r>
              <a:rPr lang="en-US" sz="2000" dirty="0">
                <a:solidFill>
                  <a:srgbClr val="FF0000"/>
                </a:solidFill>
              </a:rPr>
              <a:t>Razor markup</a:t>
            </a:r>
            <a:r>
              <a:rPr lang="en-US" sz="2000" dirty="0"/>
              <a:t> throughout this </a:t>
            </a:r>
            <a:r>
              <a:rPr lang="en-US" sz="2000" dirty="0" smtClean="0"/>
              <a:t>book.</a:t>
            </a:r>
          </a:p>
          <a:p>
            <a:pPr marL="687388" indent="-225425">
              <a:buFont typeface="Wingdings" panose="05000000000000000000" pitchFamily="2" charset="2"/>
              <a:buChar char="ü"/>
            </a:pPr>
            <a:r>
              <a:rPr lang="en-US" sz="2000" dirty="0" smtClean="0"/>
              <a:t>If </a:t>
            </a:r>
            <a:r>
              <a:rPr lang="en-US" sz="2000" dirty="0"/>
              <a:t>you don’t like Razor, then you can select one of the many </a:t>
            </a:r>
            <a:r>
              <a:rPr lang="en-US" sz="2000" dirty="0">
                <a:solidFill>
                  <a:srgbClr val="FF0000"/>
                </a:solidFill>
              </a:rPr>
              <a:t>third-party view engines </a:t>
            </a:r>
            <a:r>
              <a:rPr lang="en-US" sz="2000" dirty="0"/>
              <a:t>that are </a:t>
            </a:r>
            <a:r>
              <a:rPr lang="en-US" sz="2000" dirty="0" smtClean="0"/>
              <a:t>available.</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a:t>
            </a:fld>
            <a:endParaRPr lang="en-US" dirty="0"/>
          </a:p>
        </p:txBody>
      </p:sp>
    </p:spTree>
    <p:extLst>
      <p:ext uri="{BB962C8B-B14F-4D97-AF65-F5344CB8AC3E}">
        <p14:creationId xmlns:p14="http://schemas.microsoft.com/office/powerpoint/2010/main" val="4141096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Models are the </a:t>
            </a:r>
            <a:r>
              <a:rPr lang="en-US" sz="2000" dirty="0" smtClean="0">
                <a:solidFill>
                  <a:srgbClr val="FF0000"/>
                </a:solidFill>
              </a:rPr>
              <a:t>definition of the universe</a:t>
            </a:r>
            <a:r>
              <a:rPr lang="en-US" sz="2000" dirty="0" smtClean="0"/>
              <a:t> your </a:t>
            </a:r>
            <a:r>
              <a:rPr lang="en-US" sz="2000" dirty="0" smtClean="0">
                <a:solidFill>
                  <a:srgbClr val="FF0000"/>
                </a:solidFill>
              </a:rPr>
              <a:t>application</a:t>
            </a:r>
            <a:r>
              <a:rPr lang="en-US" sz="2000" dirty="0" smtClean="0"/>
              <a:t> </a:t>
            </a:r>
            <a:r>
              <a:rPr lang="en-US" sz="2000" dirty="0" smtClean="0">
                <a:solidFill>
                  <a:srgbClr val="0070C0"/>
                </a:solidFill>
              </a:rPr>
              <a:t>works</a:t>
            </a:r>
            <a:r>
              <a:rPr lang="en-US" sz="2000" dirty="0" smtClean="0"/>
              <a:t> </a:t>
            </a:r>
            <a:r>
              <a:rPr lang="en-US" sz="2000" dirty="0" smtClean="0">
                <a:solidFill>
                  <a:srgbClr val="0070C0"/>
                </a:solidFill>
              </a:rPr>
              <a:t>in</a:t>
            </a:r>
            <a:r>
              <a:rPr lang="en-US" sz="2000" dirty="0" smtClean="0"/>
              <a:t>.</a:t>
            </a:r>
          </a:p>
          <a:p>
            <a:pPr marL="457200">
              <a:buFont typeface="Wingdings" panose="05000000000000000000" pitchFamily="2" charset="2"/>
              <a:buChar char="§"/>
            </a:pPr>
            <a:r>
              <a:rPr lang="en-US" sz="2000" dirty="0" smtClean="0"/>
              <a:t>In a banking application, for example, the model represents everything in the bank that the application supports, such as</a:t>
            </a:r>
          </a:p>
          <a:p>
            <a:pPr marL="687388" lvl="1" indent="-225425">
              <a:buFont typeface="Wingdings" panose="05000000000000000000" pitchFamily="2" charset="2"/>
              <a:buChar char="ü"/>
            </a:pPr>
            <a:r>
              <a:rPr lang="en-US" dirty="0" smtClean="0"/>
              <a:t>Accounts</a:t>
            </a:r>
          </a:p>
          <a:p>
            <a:pPr marL="687388" lvl="1" indent="-225425">
              <a:buFont typeface="Wingdings" panose="05000000000000000000" pitchFamily="2" charset="2"/>
              <a:buChar char="ü"/>
            </a:pPr>
            <a:r>
              <a:rPr lang="en-US" dirty="0" smtClean="0"/>
              <a:t>the general ledger</a:t>
            </a:r>
          </a:p>
          <a:p>
            <a:pPr marL="687388" lvl="1" indent="-225425">
              <a:buFont typeface="Wingdings" panose="05000000000000000000" pitchFamily="2" charset="2"/>
              <a:buChar char="ü"/>
            </a:pPr>
            <a:r>
              <a:rPr lang="en-US" dirty="0" smtClean="0"/>
              <a:t>credit limits for customers</a:t>
            </a:r>
          </a:p>
          <a:p>
            <a:pPr lvl="1" indent="0">
              <a:buNone/>
            </a:pPr>
            <a:r>
              <a:rPr lang="en-US" dirty="0" smtClean="0"/>
              <a:t>as well as the </a:t>
            </a:r>
            <a:r>
              <a:rPr lang="en-US" dirty="0" smtClean="0">
                <a:solidFill>
                  <a:srgbClr val="FF0000"/>
                </a:solidFill>
              </a:rPr>
              <a:t>operations</a:t>
            </a:r>
            <a:r>
              <a:rPr lang="en-US" dirty="0" smtClean="0"/>
              <a:t> that can be used to </a:t>
            </a:r>
            <a:r>
              <a:rPr lang="en-US" dirty="0" smtClean="0">
                <a:solidFill>
                  <a:srgbClr val="FF0000"/>
                </a:solidFill>
              </a:rPr>
              <a:t>manipulate</a:t>
            </a:r>
            <a:r>
              <a:rPr lang="en-US" dirty="0" smtClean="0"/>
              <a:t> the </a:t>
            </a:r>
            <a:r>
              <a:rPr lang="en-US" dirty="0" smtClean="0">
                <a:solidFill>
                  <a:srgbClr val="FF0000"/>
                </a:solidFill>
              </a:rPr>
              <a:t>data</a:t>
            </a:r>
            <a:r>
              <a:rPr lang="en-US" dirty="0" smtClean="0"/>
              <a:t> in the model, such as depositing funds and making withdrawals from the accounts.</a:t>
            </a:r>
          </a:p>
          <a:p>
            <a:pPr marL="457200">
              <a:buFont typeface="Wingdings" panose="05000000000000000000" pitchFamily="2" charset="2"/>
              <a:buChar char="§"/>
            </a:pPr>
            <a:r>
              <a:rPr lang="en-US" sz="2000" dirty="0" smtClean="0"/>
              <a:t>The model is also responsible for preserving the </a:t>
            </a:r>
            <a:r>
              <a:rPr lang="en-US" sz="2000" dirty="0" smtClean="0">
                <a:solidFill>
                  <a:srgbClr val="0070C0"/>
                </a:solidFill>
              </a:rPr>
              <a:t>overall</a:t>
            </a:r>
            <a:r>
              <a:rPr lang="en-US" sz="2000" dirty="0" smtClean="0">
                <a:solidFill>
                  <a:srgbClr val="FF0000"/>
                </a:solidFill>
              </a:rPr>
              <a:t> state </a:t>
            </a:r>
            <a:r>
              <a:rPr lang="en-US" sz="2000" dirty="0" smtClean="0">
                <a:solidFill>
                  <a:srgbClr val="0070C0"/>
                </a:solidFill>
              </a:rPr>
              <a:t>and</a:t>
            </a:r>
            <a:r>
              <a:rPr lang="en-US" sz="2000" dirty="0" smtClean="0">
                <a:solidFill>
                  <a:srgbClr val="FF0000"/>
                </a:solidFill>
              </a:rPr>
              <a:t> consistency </a:t>
            </a:r>
            <a:r>
              <a:rPr lang="en-US" sz="2000" dirty="0" smtClean="0">
                <a:solidFill>
                  <a:srgbClr val="0070C0"/>
                </a:solidFill>
              </a:rPr>
              <a:t>of the </a:t>
            </a:r>
            <a:r>
              <a:rPr lang="en-US" sz="2000" dirty="0" smtClean="0">
                <a:solidFill>
                  <a:srgbClr val="FF0000"/>
                </a:solidFill>
              </a:rPr>
              <a:t>data</a:t>
            </a:r>
            <a:r>
              <a:rPr lang="en-US" sz="2000" dirty="0" smtClean="0"/>
              <a:t>—for example, making sure that all transactions are added to the ledger and that a client doesn’t withdraw more money than he is entitled to or more money than the bank has.</a:t>
            </a:r>
          </a:p>
          <a:p>
            <a:pPr marL="457200">
              <a:buFont typeface="Wingdings" panose="05000000000000000000" pitchFamily="2" charset="2"/>
              <a:buChar char="§"/>
            </a:pPr>
            <a:r>
              <a:rPr lang="en-US" sz="2000" dirty="0"/>
              <a:t>The MVC framework doesn’t apply any constraints on the implementation of your domain </a:t>
            </a:r>
            <a:r>
              <a:rPr lang="en-US" sz="2000" dirty="0" smtClean="0"/>
              <a:t>model.</a:t>
            </a:r>
          </a:p>
          <a:p>
            <a:pPr marL="457200">
              <a:buFont typeface="Wingdings" panose="05000000000000000000" pitchFamily="2" charset="2"/>
              <a:buChar char="§"/>
            </a:pPr>
            <a:r>
              <a:rPr lang="en-US" sz="2000" dirty="0" smtClean="0"/>
              <a:t>You </a:t>
            </a:r>
            <a:r>
              <a:rPr lang="en-US" sz="2000" dirty="0"/>
              <a:t>can </a:t>
            </a:r>
            <a:r>
              <a:rPr lang="en-US" sz="2000" dirty="0">
                <a:solidFill>
                  <a:srgbClr val="FF0000"/>
                </a:solidFill>
              </a:rPr>
              <a:t>create</a:t>
            </a:r>
            <a:r>
              <a:rPr lang="en-US" sz="2000" dirty="0"/>
              <a:t> a </a:t>
            </a:r>
            <a:r>
              <a:rPr lang="en-US" sz="2000" dirty="0">
                <a:solidFill>
                  <a:srgbClr val="FF0000"/>
                </a:solidFill>
              </a:rPr>
              <a:t>model</a:t>
            </a:r>
            <a:r>
              <a:rPr lang="en-US" sz="2000" dirty="0"/>
              <a:t> using </a:t>
            </a:r>
            <a:r>
              <a:rPr lang="en-US" sz="2000" dirty="0">
                <a:solidFill>
                  <a:srgbClr val="0070C0"/>
                </a:solidFill>
              </a:rPr>
              <a:t>regular</a:t>
            </a:r>
            <a:r>
              <a:rPr lang="en-US" sz="2000" dirty="0"/>
              <a:t> C# </a:t>
            </a:r>
            <a:r>
              <a:rPr lang="en-US" sz="2000" dirty="0">
                <a:solidFill>
                  <a:srgbClr val="0070C0"/>
                </a:solidFill>
              </a:rPr>
              <a:t>objects</a:t>
            </a:r>
            <a:r>
              <a:rPr lang="en-US" sz="2000" dirty="0"/>
              <a:t> and </a:t>
            </a:r>
            <a:r>
              <a:rPr lang="en-US" sz="2000" dirty="0">
                <a:solidFill>
                  <a:srgbClr val="0070C0"/>
                </a:solidFill>
              </a:rPr>
              <a:t>implement</a:t>
            </a:r>
            <a:r>
              <a:rPr lang="en-US" sz="2000" dirty="0"/>
              <a:t> </a:t>
            </a:r>
            <a:r>
              <a:rPr lang="en-US" sz="2000" dirty="0">
                <a:solidFill>
                  <a:srgbClr val="FF0000"/>
                </a:solidFill>
              </a:rPr>
              <a:t>persistence</a:t>
            </a:r>
            <a:r>
              <a:rPr lang="en-US" sz="2000" dirty="0"/>
              <a:t> using any of the </a:t>
            </a:r>
            <a:r>
              <a:rPr lang="en-US" sz="2000" dirty="0">
                <a:solidFill>
                  <a:srgbClr val="0070C0"/>
                </a:solidFill>
              </a:rPr>
              <a:t>databases</a:t>
            </a:r>
            <a:r>
              <a:rPr lang="en-US" sz="2000" dirty="0"/>
              <a:t>, </a:t>
            </a:r>
            <a:r>
              <a:rPr lang="en-US" sz="2000" dirty="0">
                <a:solidFill>
                  <a:srgbClr val="FF0000"/>
                </a:solidFill>
              </a:rPr>
              <a:t>object-relational mapping </a:t>
            </a:r>
            <a:r>
              <a:rPr lang="en-US" sz="2000" dirty="0">
                <a:solidFill>
                  <a:srgbClr val="0070C0"/>
                </a:solidFill>
              </a:rPr>
              <a:t>frameworks</a:t>
            </a:r>
            <a:r>
              <a:rPr lang="en-US" sz="2000" dirty="0"/>
              <a:t>, or other </a:t>
            </a:r>
            <a:r>
              <a:rPr lang="en-US" sz="2000" dirty="0">
                <a:solidFill>
                  <a:srgbClr val="FF0000"/>
                </a:solidFill>
              </a:rPr>
              <a:t>data tools</a:t>
            </a:r>
            <a:r>
              <a:rPr lang="en-US" sz="2000" dirty="0"/>
              <a:t> supported by </a:t>
            </a:r>
            <a:r>
              <a:rPr lang="en-US" sz="2000" dirty="0">
                <a:solidFill>
                  <a:srgbClr val="FF0000"/>
                </a:solidFill>
              </a:rPr>
              <a:t>.NET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a:t>
            </a:fld>
            <a:endParaRPr lang="en-US" dirty="0"/>
          </a:p>
        </p:txBody>
      </p:sp>
    </p:spTree>
    <p:extLst>
      <p:ext uri="{BB962C8B-B14F-4D97-AF65-F5344CB8AC3E}">
        <p14:creationId xmlns:p14="http://schemas.microsoft.com/office/powerpoint/2010/main" val="100690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Controllers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Controllers are the </a:t>
            </a:r>
            <a:r>
              <a:rPr lang="en-US" sz="2000" dirty="0">
                <a:solidFill>
                  <a:srgbClr val="FF0000"/>
                </a:solidFill>
              </a:rPr>
              <a:t>bridge</a:t>
            </a:r>
            <a:r>
              <a:rPr lang="en-US" sz="2000" dirty="0"/>
              <a:t> between </a:t>
            </a:r>
            <a:r>
              <a:rPr lang="en-US" sz="2000" dirty="0">
                <a:solidFill>
                  <a:srgbClr val="FF0000"/>
                </a:solidFill>
              </a:rPr>
              <a:t>views</a:t>
            </a:r>
            <a:r>
              <a:rPr lang="en-US" sz="2000" dirty="0"/>
              <a:t> and the </a:t>
            </a:r>
            <a:r>
              <a:rPr lang="en-US" sz="2000" dirty="0" smtClean="0">
                <a:solidFill>
                  <a:srgbClr val="FF0000"/>
                </a:solidFill>
              </a:rPr>
              <a:t>model</a:t>
            </a:r>
            <a:r>
              <a:rPr lang="en-US" sz="2000" dirty="0" smtClean="0"/>
              <a:t>;</a:t>
            </a:r>
          </a:p>
          <a:p>
            <a:pPr lvl="1"/>
            <a:r>
              <a:rPr lang="en-US" dirty="0" smtClean="0"/>
              <a:t>requests </a:t>
            </a:r>
            <a:r>
              <a:rPr lang="en-US" dirty="0"/>
              <a:t>come in from the client and are serviced by the </a:t>
            </a:r>
            <a:r>
              <a:rPr lang="en-US" dirty="0" smtClean="0"/>
              <a:t>controller,</a:t>
            </a:r>
          </a:p>
          <a:p>
            <a:pPr lvl="2"/>
            <a:r>
              <a:rPr lang="en-US" dirty="0" smtClean="0"/>
              <a:t>which </a:t>
            </a:r>
            <a:r>
              <a:rPr lang="en-US" dirty="0">
                <a:solidFill>
                  <a:srgbClr val="FF0000"/>
                </a:solidFill>
              </a:rPr>
              <a:t>selects</a:t>
            </a:r>
            <a:r>
              <a:rPr lang="en-US" dirty="0"/>
              <a:t> an appropriate </a:t>
            </a:r>
            <a:r>
              <a:rPr lang="en-US" dirty="0">
                <a:solidFill>
                  <a:srgbClr val="FF0000"/>
                </a:solidFill>
              </a:rPr>
              <a:t>view</a:t>
            </a:r>
            <a:r>
              <a:rPr lang="en-US" dirty="0"/>
              <a:t> to show the </a:t>
            </a:r>
            <a:r>
              <a:rPr lang="en-US" dirty="0">
                <a:solidFill>
                  <a:srgbClr val="FF0000"/>
                </a:solidFill>
              </a:rPr>
              <a:t>user</a:t>
            </a:r>
            <a:r>
              <a:rPr lang="en-US" dirty="0"/>
              <a:t> </a:t>
            </a:r>
            <a:r>
              <a:rPr lang="en-US" dirty="0" smtClean="0"/>
              <a:t>and,</a:t>
            </a:r>
          </a:p>
          <a:p>
            <a:pPr lvl="2"/>
            <a:r>
              <a:rPr lang="en-US" dirty="0" smtClean="0"/>
              <a:t>if </a:t>
            </a:r>
            <a:r>
              <a:rPr lang="en-US" dirty="0"/>
              <a:t>required, an appropriate </a:t>
            </a:r>
            <a:r>
              <a:rPr lang="en-US" dirty="0">
                <a:solidFill>
                  <a:srgbClr val="FF0000"/>
                </a:solidFill>
              </a:rPr>
              <a:t>operation</a:t>
            </a:r>
            <a:r>
              <a:rPr lang="en-US" dirty="0"/>
              <a:t> to </a:t>
            </a:r>
            <a:r>
              <a:rPr lang="en-US" dirty="0">
                <a:solidFill>
                  <a:srgbClr val="FF0000"/>
                </a:solidFill>
              </a:rPr>
              <a:t>perform</a:t>
            </a:r>
            <a:r>
              <a:rPr lang="en-US" dirty="0"/>
              <a:t> on the </a:t>
            </a:r>
            <a:r>
              <a:rPr lang="en-US" dirty="0" smtClean="0">
                <a:solidFill>
                  <a:srgbClr val="FF0000"/>
                </a:solidFill>
              </a:rPr>
              <a:t>model</a:t>
            </a:r>
            <a:endParaRPr lang="en-US" dirty="0">
              <a:solidFill>
                <a:srgbClr val="FF0000"/>
              </a:solidFill>
            </a:endParaRP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a:t>
            </a:fld>
            <a:endParaRPr lang="en-US" dirty="0"/>
          </a:p>
        </p:txBody>
      </p:sp>
    </p:spTree>
    <p:extLst>
      <p:ext uri="{BB962C8B-B14F-4D97-AF65-F5344CB8AC3E}">
        <p14:creationId xmlns:p14="http://schemas.microsoft.com/office/powerpoint/2010/main" val="211750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Understanding the Benefits </a:t>
            </a:r>
            <a:r>
              <a:rPr lang="en-US" dirty="0"/>
              <a:t>of </a:t>
            </a:r>
            <a:r>
              <a:rPr lang="en-US" dirty="0" smtClean="0"/>
              <a:t>the MVC </a:t>
            </a:r>
            <a:r>
              <a:rPr lang="en-US" dirty="0"/>
              <a:t>Pattern</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0070C0"/>
                </a:solidFill>
              </a:rPr>
              <a:t>The first benefit is scale</a:t>
            </a:r>
            <a:r>
              <a:rPr lang="en-US" sz="2000" dirty="0"/>
              <a:t>, not in terms of how many users a web application can support but in terms of </a:t>
            </a:r>
            <a:r>
              <a:rPr lang="en-US" sz="2000" dirty="0">
                <a:solidFill>
                  <a:srgbClr val="FF0000"/>
                </a:solidFill>
              </a:rPr>
              <a:t>how complex</a:t>
            </a:r>
            <a:r>
              <a:rPr lang="en-US" sz="2000" dirty="0"/>
              <a:t> it can </a:t>
            </a:r>
            <a:r>
              <a:rPr lang="en-US" sz="2000" dirty="0" smtClean="0"/>
              <a:t>be.</a:t>
            </a:r>
          </a:p>
          <a:p>
            <a:pPr marL="687388" indent="-225425">
              <a:buFont typeface="Wingdings" panose="05000000000000000000" pitchFamily="2" charset="2"/>
              <a:buChar char="ü"/>
            </a:pPr>
            <a:r>
              <a:rPr lang="en-US" sz="2000" dirty="0" smtClean="0"/>
              <a:t>Technologies </a:t>
            </a:r>
            <a:r>
              <a:rPr lang="en-US" sz="2000" dirty="0"/>
              <a:t>such as </a:t>
            </a:r>
            <a:r>
              <a:rPr lang="en-US" sz="2000" dirty="0">
                <a:solidFill>
                  <a:srgbClr val="FF0000"/>
                </a:solidFill>
              </a:rPr>
              <a:t>Web Forms</a:t>
            </a:r>
            <a:r>
              <a:rPr lang="en-US" sz="2000" dirty="0"/>
              <a:t> can be used to build </a:t>
            </a:r>
            <a:r>
              <a:rPr lang="en-US" sz="2000" dirty="0">
                <a:solidFill>
                  <a:srgbClr val="FF0000"/>
                </a:solidFill>
              </a:rPr>
              <a:t>complex applications</a:t>
            </a:r>
            <a:r>
              <a:rPr lang="en-US" sz="2000" dirty="0"/>
              <a:t>, of course, but doing so requires detailed planning and attention to detail, and many projects end up as a morass of code that duplicates functionality and markup in multiple places, making extending or fixing the application difficult. </a:t>
            </a:r>
            <a:endParaRPr lang="en-US" sz="2000" dirty="0" smtClean="0"/>
          </a:p>
          <a:p>
            <a:pPr marL="687388" indent="-225425">
              <a:buFont typeface="Wingdings" panose="05000000000000000000" pitchFamily="2" charset="2"/>
              <a:buChar char="ü"/>
            </a:pPr>
            <a:r>
              <a:rPr lang="en-US" sz="2000" dirty="0" smtClean="0"/>
              <a:t>Most </a:t>
            </a:r>
            <a:r>
              <a:rPr lang="en-US" sz="2000" dirty="0"/>
              <a:t>developers produce MVC projects that can </a:t>
            </a:r>
            <a:r>
              <a:rPr lang="en-US" sz="2000" dirty="0">
                <a:solidFill>
                  <a:srgbClr val="FF0000"/>
                </a:solidFill>
              </a:rPr>
              <a:t>scale in complexity</a:t>
            </a:r>
            <a:r>
              <a:rPr lang="en-US" sz="2000" dirty="0"/>
              <a:t> without much difficulty and that are easy to maintain and extend (and if you do find yourself in a mess, the separation of concerns in an MVC framework application makes it easier to refactor the application back onto a stable footing</a:t>
            </a:r>
            <a:r>
              <a:rPr lang="en-US" sz="2000" dirty="0" smtClean="0"/>
              <a:t>).</a:t>
            </a:r>
          </a:p>
          <a:p>
            <a:pPr marL="461963" indent="-234950">
              <a:buFont typeface="Wingdings" panose="05000000000000000000" pitchFamily="2" charset="2"/>
              <a:buChar char="§"/>
            </a:pPr>
            <a:r>
              <a:rPr lang="en-US" sz="2000" dirty="0" smtClean="0">
                <a:solidFill>
                  <a:srgbClr val="0070C0"/>
                </a:solidFill>
              </a:rPr>
              <a:t>The </a:t>
            </a:r>
            <a:r>
              <a:rPr lang="en-US" sz="2000" dirty="0">
                <a:solidFill>
                  <a:srgbClr val="0070C0"/>
                </a:solidFill>
              </a:rPr>
              <a:t>second benefit is unit testing</a:t>
            </a:r>
            <a:r>
              <a:rPr lang="en-US" sz="2000" dirty="0"/>
              <a:t>. The </a:t>
            </a:r>
            <a:r>
              <a:rPr lang="en-US" sz="2000" dirty="0">
                <a:solidFill>
                  <a:srgbClr val="FF0000"/>
                </a:solidFill>
              </a:rPr>
              <a:t>module</a:t>
            </a:r>
            <a:r>
              <a:rPr lang="en-US" sz="2000" dirty="0"/>
              <a:t> </a:t>
            </a:r>
            <a:r>
              <a:rPr lang="en-US" sz="2000" dirty="0">
                <a:solidFill>
                  <a:srgbClr val="0070C0"/>
                </a:solidFill>
              </a:rPr>
              <a:t>nature</a:t>
            </a:r>
            <a:r>
              <a:rPr lang="en-US" sz="2000" dirty="0"/>
              <a:t> of the </a:t>
            </a:r>
            <a:r>
              <a:rPr lang="en-US" sz="2000" dirty="0">
                <a:solidFill>
                  <a:srgbClr val="FF0000"/>
                </a:solidFill>
              </a:rPr>
              <a:t>MVC framework </a:t>
            </a:r>
            <a:r>
              <a:rPr lang="en-US" sz="2000" dirty="0"/>
              <a:t>makes it easy to perform unit testing, aided by the testing support provided by Visual Studio (although many other testing toolkits are available</a:t>
            </a:r>
            <a:r>
              <a:rPr lang="en-US" sz="2000" dirty="0" smtClean="0"/>
              <a:t>).</a:t>
            </a:r>
          </a:p>
          <a:p>
            <a:pPr marL="461963">
              <a:buFont typeface="Wingdings" panose="05000000000000000000" pitchFamily="2" charset="2"/>
              <a:buChar char="§"/>
            </a:pPr>
            <a:r>
              <a:rPr lang="en-US" sz="2000" dirty="0" smtClean="0">
                <a:solidFill>
                  <a:srgbClr val="0070C0"/>
                </a:solidFill>
              </a:rPr>
              <a:t>The </a:t>
            </a:r>
            <a:r>
              <a:rPr lang="en-US" sz="2000" dirty="0">
                <a:solidFill>
                  <a:srgbClr val="0070C0"/>
                </a:solidFill>
              </a:rPr>
              <a:t>third benefit is flexibility</a:t>
            </a:r>
            <a:r>
              <a:rPr lang="en-US" sz="2000" dirty="0"/>
              <a:t>. The </a:t>
            </a:r>
            <a:r>
              <a:rPr lang="en-US" sz="2000" dirty="0">
                <a:solidFill>
                  <a:srgbClr val="FF0000"/>
                </a:solidFill>
              </a:rPr>
              <a:t>separation of concerns</a:t>
            </a:r>
            <a:r>
              <a:rPr lang="en-US" sz="2000" dirty="0"/>
              <a:t> makes it relatively easy to respond to changes in requirements throughout the life of the </a:t>
            </a:r>
            <a:r>
              <a:rPr lang="en-US" sz="2000" dirty="0" smtClean="0"/>
              <a:t>application.</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a:t>
            </a:fld>
            <a:endParaRPr lang="en-US" dirty="0"/>
          </a:p>
        </p:txBody>
      </p:sp>
    </p:spTree>
    <p:extLst>
      <p:ext uri="{BB962C8B-B14F-4D97-AF65-F5344CB8AC3E}">
        <p14:creationId xmlns:p14="http://schemas.microsoft.com/office/powerpoint/2010/main" val="2117163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Understanding Benefits </a:t>
            </a:r>
            <a:r>
              <a:rPr lang="en-US" dirty="0"/>
              <a:t>of </a:t>
            </a:r>
            <a:r>
              <a:rPr lang="en-US" dirty="0" smtClean="0"/>
              <a:t>the MVC Pattern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687388" indent="-225425">
              <a:buFont typeface="Wingdings" panose="05000000000000000000" pitchFamily="2" charset="2"/>
              <a:buChar char="ü"/>
            </a:pPr>
            <a:r>
              <a:rPr lang="en-US" sz="2000" dirty="0" smtClean="0"/>
              <a:t>This </a:t>
            </a:r>
            <a:r>
              <a:rPr lang="en-US" sz="2000" dirty="0"/>
              <a:t>is a hard benefit to quantify and comes in part from the MVC pattern and in part from the </a:t>
            </a:r>
            <a:r>
              <a:rPr lang="en-US" sz="2000" dirty="0">
                <a:solidFill>
                  <a:srgbClr val="FF0000"/>
                </a:solidFill>
              </a:rPr>
              <a:t>convention-over-configuration</a:t>
            </a:r>
            <a:r>
              <a:rPr lang="en-US" sz="2000" dirty="0"/>
              <a:t> approach that the MVC framework has adopted, but once the fundamental pieces of an application have been developed, it is a simple task to modify or rearrange them to respond to requests in new ways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a:t>
            </a:fld>
            <a:endParaRPr lang="en-US" dirty="0"/>
          </a:p>
        </p:txBody>
      </p:sp>
    </p:spTree>
    <p:extLst>
      <p:ext uri="{BB962C8B-B14F-4D97-AF65-F5344CB8AC3E}">
        <p14:creationId xmlns:p14="http://schemas.microsoft.com/office/powerpoint/2010/main" val="2868931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Creating the Example 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section, I am going to walk through the process of creating a </a:t>
            </a:r>
            <a:r>
              <a:rPr lang="en-US" sz="2000" dirty="0">
                <a:solidFill>
                  <a:srgbClr val="0070C0"/>
                </a:solidFill>
              </a:rPr>
              <a:t>simple</a:t>
            </a:r>
            <a:r>
              <a:rPr lang="en-US" sz="2000" dirty="0"/>
              <a:t> </a:t>
            </a:r>
            <a:r>
              <a:rPr lang="en-US" sz="2000" dirty="0">
                <a:solidFill>
                  <a:srgbClr val="FF0000"/>
                </a:solidFill>
              </a:rPr>
              <a:t>MVC framework </a:t>
            </a:r>
            <a:r>
              <a:rPr lang="en-US" sz="2000" dirty="0" smtClean="0">
                <a:solidFill>
                  <a:srgbClr val="FF0000"/>
                </a:solidFill>
              </a:rPr>
              <a:t>application</a:t>
            </a:r>
            <a:r>
              <a:rPr lang="en-US" sz="2000" dirty="0" smtClean="0"/>
              <a:t>.</a:t>
            </a:r>
          </a:p>
          <a:p>
            <a:pPr marL="461963">
              <a:buFont typeface="Wingdings" panose="05000000000000000000" pitchFamily="2" charset="2"/>
              <a:buChar char="§"/>
            </a:pPr>
            <a:r>
              <a:rPr lang="en-US" sz="2000" dirty="0" smtClean="0"/>
              <a:t>Not </a:t>
            </a:r>
            <a:r>
              <a:rPr lang="en-US" sz="2000" dirty="0"/>
              <a:t>only will this act as a quick primer for how Visual Studio supports MVC development, but it will also allow me to demonstrate the way that I like to create </a:t>
            </a:r>
            <a:r>
              <a:rPr lang="en-US" sz="2000" dirty="0" smtClean="0"/>
              <a:t>projects.</a:t>
            </a:r>
          </a:p>
          <a:p>
            <a:pPr marL="461963">
              <a:buFont typeface="Wingdings" panose="05000000000000000000" pitchFamily="2" charset="2"/>
              <a:buChar char="§"/>
            </a:pPr>
            <a:r>
              <a:rPr lang="en-US" sz="2000" dirty="0" smtClean="0"/>
              <a:t>Visual </a:t>
            </a:r>
            <a:r>
              <a:rPr lang="en-US" sz="2000" dirty="0"/>
              <a:t>Studio is set up to add default template content to most projects, but I prefer to start with a minimal project and explicitly add the features I </a:t>
            </a:r>
            <a:r>
              <a:rPr lang="en-US" sz="2000" dirty="0" smtClean="0"/>
              <a:t>require.</a:t>
            </a:r>
          </a:p>
          <a:p>
            <a:pPr marL="461963">
              <a:buFont typeface="Wingdings" panose="05000000000000000000" pitchFamily="2" charset="2"/>
              <a:buChar char="§"/>
            </a:pPr>
            <a:r>
              <a:rPr lang="en-US" sz="2000" dirty="0" smtClean="0"/>
              <a:t>To </a:t>
            </a:r>
            <a:r>
              <a:rPr lang="en-US" sz="2000" dirty="0"/>
              <a:t>get started, I created a new Visual Studio project. Select File ➤ New Project to open the New Project dialog </a:t>
            </a:r>
            <a:r>
              <a:rPr lang="en-US" sz="2000" dirty="0" smtClean="0"/>
              <a:t>window.</a:t>
            </a:r>
          </a:p>
          <a:p>
            <a:pPr marL="461963">
              <a:buFont typeface="Wingdings" panose="05000000000000000000" pitchFamily="2" charset="2"/>
              <a:buChar char="§"/>
            </a:pPr>
            <a:r>
              <a:rPr lang="en-US" sz="2000" dirty="0" smtClean="0"/>
              <a:t>Navigate </a:t>
            </a:r>
            <a:r>
              <a:rPr lang="en-US" sz="2000" dirty="0"/>
              <a:t>through the Templates section to select the Visual C# ➤ Web ➤ ASP.NET Web Application template and set the name of the project to </a:t>
            </a:r>
            <a:r>
              <a:rPr lang="en-US" sz="2000" dirty="0" smtClean="0"/>
              <a:t>SimpleApp.</a:t>
            </a:r>
          </a:p>
          <a:p>
            <a:pPr marL="461963">
              <a:buFont typeface="Wingdings" panose="05000000000000000000" pitchFamily="2" charset="2"/>
              <a:buChar char="§"/>
            </a:pPr>
            <a:r>
              <a:rPr lang="en-US" sz="2000" dirty="0"/>
              <a:t>Click the OK button to move to the New ASP.NET Project dialog window. Ensure that the Empty option is selected and check the MVC </a:t>
            </a:r>
            <a:r>
              <a:rPr lang="en-US" sz="2000" dirty="0" smtClean="0"/>
              <a:t>option.</a:t>
            </a:r>
          </a:p>
          <a:p>
            <a:pPr marL="461963">
              <a:buFont typeface="Wingdings" panose="05000000000000000000" pitchFamily="2" charset="2"/>
              <a:buChar char="§"/>
            </a:pPr>
            <a:r>
              <a:rPr lang="en-US" sz="2000" dirty="0" smtClean="0"/>
              <a:t>Click </a:t>
            </a:r>
            <a:r>
              <a:rPr lang="en-US" sz="2000" dirty="0"/>
              <a:t>the OK button, and Visual Studio will create a new project called SimpleApp</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a:t>
            </a:fld>
            <a:endParaRPr lang="en-US" dirty="0"/>
          </a:p>
        </p:txBody>
      </p:sp>
    </p:spTree>
    <p:extLst>
      <p:ext uri="{BB962C8B-B14F-4D97-AF65-F5344CB8AC3E}">
        <p14:creationId xmlns:p14="http://schemas.microsoft.com/office/powerpoint/2010/main" val="144038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Creating the MVC </a:t>
            </a:r>
            <a:r>
              <a:rPr lang="en-US" dirty="0" smtClean="0"/>
              <a:t>Components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 need </a:t>
            </a:r>
            <a:r>
              <a:rPr lang="en-US" sz="2000" dirty="0">
                <a:solidFill>
                  <a:srgbClr val="FF0000"/>
                </a:solidFill>
              </a:rPr>
              <a:t>three components</a:t>
            </a:r>
            <a:r>
              <a:rPr lang="en-US" sz="2000" dirty="0"/>
              <a:t> to create an MVC framework </a:t>
            </a:r>
            <a:r>
              <a:rPr lang="en-US" sz="2000" dirty="0" smtClean="0"/>
              <a:t>application:</a:t>
            </a:r>
          </a:p>
          <a:p>
            <a:pPr lvl="2"/>
            <a:r>
              <a:rPr lang="en-US" dirty="0" smtClean="0"/>
              <a:t>the model</a:t>
            </a:r>
          </a:p>
          <a:p>
            <a:pPr lvl="2"/>
            <a:r>
              <a:rPr lang="en-US" dirty="0" smtClean="0"/>
              <a:t>the view</a:t>
            </a:r>
          </a:p>
          <a:p>
            <a:pPr lvl="2"/>
            <a:r>
              <a:rPr lang="en-US" dirty="0" smtClean="0"/>
              <a:t>the </a:t>
            </a:r>
            <a:r>
              <a:rPr lang="en-US" dirty="0"/>
              <a:t>controller</a:t>
            </a:r>
            <a:r>
              <a:rPr lang="en-US" dirty="0" smtClean="0"/>
              <a:t>.</a:t>
            </a:r>
          </a:p>
          <a:p>
            <a:pPr marL="461963">
              <a:buFont typeface="Wingdings" panose="05000000000000000000" pitchFamily="2" charset="2"/>
              <a:buChar char="§"/>
            </a:pPr>
            <a:r>
              <a:rPr lang="en-US" sz="2000" dirty="0" smtClean="0"/>
              <a:t>Most </a:t>
            </a:r>
            <a:r>
              <a:rPr lang="en-US" sz="2000" dirty="0"/>
              <a:t>projects start with the model, and for this example, I am going to create a </a:t>
            </a:r>
            <a:r>
              <a:rPr lang="en-US" sz="2000" dirty="0">
                <a:solidFill>
                  <a:srgbClr val="FF0000"/>
                </a:solidFill>
              </a:rPr>
              <a:t>simple model</a:t>
            </a:r>
            <a:r>
              <a:rPr lang="en-US" sz="2000" dirty="0"/>
              <a:t> that is stored entirely in memory and is reset each time the application is restarted so that I don’t have to create and configure a database, although in a real project data persistence is usually </a:t>
            </a:r>
            <a:r>
              <a:rPr lang="en-US" sz="2000" dirty="0" smtClean="0"/>
              <a:t>required.</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a:t>
            </a:fld>
            <a:endParaRPr lang="en-US" dirty="0"/>
          </a:p>
        </p:txBody>
      </p:sp>
    </p:spTree>
    <p:extLst>
      <p:ext uri="{BB962C8B-B14F-4D97-AF65-F5344CB8AC3E}">
        <p14:creationId xmlns:p14="http://schemas.microsoft.com/office/powerpoint/2010/main" val="1329946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2-1</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a:t>
            </a:fld>
            <a:endParaRPr lang="en-US" dirty="0"/>
          </a:p>
        </p:txBody>
      </p:sp>
      <p:pic>
        <p:nvPicPr>
          <p:cNvPr id="8" name="Picture 7"/>
          <p:cNvPicPr>
            <a:picLocks noChangeAspect="1"/>
          </p:cNvPicPr>
          <p:nvPr/>
        </p:nvPicPr>
        <p:blipFill>
          <a:blip r:embed="rId2"/>
          <a:stretch>
            <a:fillRect/>
          </a:stretch>
        </p:blipFill>
        <p:spPr>
          <a:xfrm>
            <a:off x="152400" y="1263105"/>
            <a:ext cx="6055178" cy="5165158"/>
          </a:xfrm>
          <a:prstGeom prst="rect">
            <a:avLst/>
          </a:prstGeom>
          <a:ln>
            <a:solidFill>
              <a:schemeClr val="accent1"/>
            </a:solidFill>
          </a:ln>
        </p:spPr>
      </p:pic>
    </p:spTree>
    <p:extLst>
      <p:ext uri="{BB962C8B-B14F-4D97-AF65-F5344CB8AC3E}">
        <p14:creationId xmlns:p14="http://schemas.microsoft.com/office/powerpoint/2010/main" val="374303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idx="1"/>
          </p:nvPr>
        </p:nvSpPr>
        <p:spPr/>
        <p:txBody>
          <a:bodyPr/>
          <a:lstStyle/>
          <a:p>
            <a:pPr marL="227013" indent="-227013"/>
            <a:r>
              <a:rPr lang="en-US" dirty="0"/>
              <a:t>Right-click the Models folder in the Visual Studio Solution Explorer and select Add ➤ Class from the pop-up menu.</a:t>
            </a:r>
          </a:p>
          <a:p>
            <a:pPr marL="461963">
              <a:buFont typeface="Wingdings" panose="05000000000000000000" pitchFamily="2" charset="2"/>
              <a:buChar char="§"/>
            </a:pPr>
            <a:r>
              <a:rPr lang="en-US" dirty="0"/>
              <a:t>Set the name to Votes.cs and click the Add button to create the class file. Edit the contents of the file to match those shown in </a:t>
            </a:r>
            <a:r>
              <a:rPr lang="en-US" dirty="0">
                <a:solidFill>
                  <a:srgbClr val="FF0000"/>
                </a:solidFill>
              </a:rPr>
              <a:t>Listing </a:t>
            </a:r>
            <a:r>
              <a:rPr lang="en-US" dirty="0" smtClean="0">
                <a:solidFill>
                  <a:srgbClr val="FF0000"/>
                </a:solidFill>
              </a:rPr>
              <a:t>2-1</a:t>
            </a:r>
            <a:r>
              <a:rPr lang="en-US" dirty="0" smtClean="0"/>
              <a:t>.</a:t>
            </a:r>
          </a:p>
          <a:p>
            <a:pPr marL="461963">
              <a:buFont typeface="Wingdings" panose="05000000000000000000" pitchFamily="2" charset="2"/>
              <a:buChar char="§"/>
            </a:pPr>
            <a:r>
              <a:rPr lang="en-US" dirty="0" smtClean="0"/>
              <a:t>My </a:t>
            </a:r>
            <a:r>
              <a:rPr lang="en-US" dirty="0"/>
              <a:t>example application will allow users to vote for their favorite </a:t>
            </a:r>
            <a:r>
              <a:rPr lang="en-US" dirty="0" smtClean="0"/>
              <a:t>color.</a:t>
            </a:r>
          </a:p>
          <a:p>
            <a:pPr lvl="1"/>
            <a:r>
              <a:rPr lang="en-US" dirty="0" smtClean="0"/>
              <a:t>This </a:t>
            </a:r>
            <a:r>
              <a:rPr lang="en-US" dirty="0"/>
              <a:t>isn’t an exciting demonstration, but it will provide me with a </a:t>
            </a:r>
            <a:r>
              <a:rPr lang="en-US" dirty="0">
                <a:solidFill>
                  <a:srgbClr val="FF0000"/>
                </a:solidFill>
              </a:rPr>
              <a:t>simple application</a:t>
            </a:r>
            <a:r>
              <a:rPr lang="en-US" dirty="0"/>
              <a:t> that I can use to demonstrate where the </a:t>
            </a:r>
            <a:r>
              <a:rPr lang="en-US" dirty="0">
                <a:solidFill>
                  <a:srgbClr val="FF0000"/>
                </a:solidFill>
              </a:rPr>
              <a:t>ASP.NET framework</a:t>
            </a:r>
            <a:r>
              <a:rPr lang="en-US" dirty="0"/>
              <a:t> </a:t>
            </a:r>
            <a:r>
              <a:rPr lang="en-US" dirty="0">
                <a:solidFill>
                  <a:srgbClr val="0070C0"/>
                </a:solidFill>
              </a:rPr>
              <a:t>stops</a:t>
            </a:r>
            <a:r>
              <a:rPr lang="en-US" dirty="0"/>
              <a:t> and the </a:t>
            </a:r>
            <a:r>
              <a:rPr lang="en-US" dirty="0">
                <a:solidFill>
                  <a:srgbClr val="FF0000"/>
                </a:solidFill>
              </a:rPr>
              <a:t>MVC framework</a:t>
            </a:r>
            <a:r>
              <a:rPr lang="en-US" dirty="0"/>
              <a:t> </a:t>
            </a:r>
            <a:r>
              <a:rPr lang="en-US" dirty="0">
                <a:solidFill>
                  <a:srgbClr val="0070C0"/>
                </a:solidFill>
              </a:rPr>
              <a:t>starts</a:t>
            </a:r>
            <a:r>
              <a:rPr lang="en-US" dirty="0"/>
              <a:t> when I extend the project in later </a:t>
            </a:r>
            <a:r>
              <a:rPr lang="en-US" dirty="0" smtClean="0"/>
              <a:t>chapters.</a:t>
            </a:r>
          </a:p>
          <a:p>
            <a:pPr lvl="2"/>
            <a:r>
              <a:rPr lang="en-US" dirty="0" smtClean="0"/>
              <a:t>I </a:t>
            </a:r>
            <a:r>
              <a:rPr lang="en-US" dirty="0"/>
              <a:t>have defined an </a:t>
            </a:r>
            <a:r>
              <a:rPr lang="en-US" dirty="0">
                <a:solidFill>
                  <a:srgbClr val="0070C0"/>
                </a:solidFill>
              </a:rPr>
              <a:t>enum</a:t>
            </a:r>
            <a:r>
              <a:rPr lang="en-US" dirty="0"/>
              <a:t> of </a:t>
            </a:r>
            <a:r>
              <a:rPr lang="en-US" dirty="0">
                <a:solidFill>
                  <a:srgbClr val="FF0000"/>
                </a:solidFill>
              </a:rPr>
              <a:t>colors</a:t>
            </a:r>
            <a:r>
              <a:rPr lang="en-US" dirty="0"/>
              <a:t> that users can </a:t>
            </a:r>
            <a:r>
              <a:rPr lang="en-US" dirty="0">
                <a:solidFill>
                  <a:srgbClr val="0070C0"/>
                </a:solidFill>
              </a:rPr>
              <a:t>vote for </a:t>
            </a:r>
            <a:r>
              <a:rPr lang="en-US" dirty="0"/>
              <a:t>and a </a:t>
            </a:r>
            <a:r>
              <a:rPr lang="en-US" dirty="0">
                <a:solidFill>
                  <a:srgbClr val="FF0000"/>
                </a:solidFill>
              </a:rPr>
              <a:t>Votes</a:t>
            </a:r>
            <a:r>
              <a:rPr lang="en-US" dirty="0"/>
              <a:t> </a:t>
            </a:r>
            <a:r>
              <a:rPr lang="en-US" dirty="0">
                <a:solidFill>
                  <a:srgbClr val="0070C0"/>
                </a:solidFill>
              </a:rPr>
              <a:t>class</a:t>
            </a:r>
            <a:r>
              <a:rPr lang="en-US" dirty="0"/>
              <a:t> that </a:t>
            </a:r>
            <a:r>
              <a:rPr lang="en-US" dirty="0">
                <a:solidFill>
                  <a:srgbClr val="FF0000"/>
                </a:solidFill>
              </a:rPr>
              <a:t>records</a:t>
            </a:r>
            <a:r>
              <a:rPr lang="en-US" dirty="0"/>
              <a:t> and </a:t>
            </a:r>
            <a:r>
              <a:rPr lang="en-US" dirty="0">
                <a:solidFill>
                  <a:srgbClr val="FF0000"/>
                </a:solidFill>
              </a:rPr>
              <a:t>reports</a:t>
            </a:r>
            <a:r>
              <a:rPr lang="en-US" dirty="0"/>
              <a:t> on the </a:t>
            </a:r>
            <a:r>
              <a:rPr lang="en-US" dirty="0">
                <a:solidFill>
                  <a:srgbClr val="0070C0"/>
                </a:solidFill>
              </a:rPr>
              <a:t>votes</a:t>
            </a:r>
            <a:r>
              <a:rPr lang="en-US" dirty="0"/>
              <a:t> for </a:t>
            </a:r>
            <a:r>
              <a:rPr lang="en-US" dirty="0">
                <a:solidFill>
                  <a:srgbClr val="FF0000"/>
                </a:solidFill>
              </a:rPr>
              <a:t>each color</a:t>
            </a:r>
            <a:r>
              <a:rPr lang="en-US" dirty="0"/>
              <a:t>. </a:t>
            </a:r>
            <a:endParaRPr lang="en-US" dirty="0" smtClean="0"/>
          </a:p>
          <a:p>
            <a:pPr lvl="2"/>
            <a:r>
              <a:rPr lang="en-US" dirty="0" smtClean="0"/>
              <a:t>The </a:t>
            </a:r>
            <a:r>
              <a:rPr lang="en-US" dirty="0"/>
              <a:t>methods presented by the Votes class are static, and the data, which is stored in a dictionary collection, will be lost when the application is stopped or restarted</a:t>
            </a:r>
            <a:r>
              <a:rPr lang="en-US" dirty="0" smtClean="0"/>
              <a:t>.</a:t>
            </a:r>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a:t>
            </a:fld>
            <a:endParaRPr lang="en-US" dirty="0"/>
          </a:p>
        </p:txBody>
      </p:sp>
    </p:spTree>
    <p:extLst>
      <p:ext uri="{BB962C8B-B14F-4D97-AF65-F5344CB8AC3E}">
        <p14:creationId xmlns:p14="http://schemas.microsoft.com/office/powerpoint/2010/main" val="282523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
            </a:r>
            <a:r>
              <a:rPr lang="en-US" dirty="0">
                <a:solidFill>
                  <a:srgbClr val="FF0000"/>
                </a:solidFill>
              </a:rPr>
              <a:t>controller</a:t>
            </a:r>
            <a:r>
              <a:rPr lang="en-US" dirty="0"/>
              <a:t> is the </a:t>
            </a:r>
            <a:r>
              <a:rPr lang="en-US" dirty="0">
                <a:solidFill>
                  <a:srgbClr val="FF0000"/>
                </a:solidFill>
              </a:rPr>
              <a:t>component</a:t>
            </a:r>
            <a:r>
              <a:rPr lang="en-US" dirty="0"/>
              <a:t> that defines the logic for receiving HTTP requests from the browser, updating the model, and selecting the view that will be displayed to the user.</a:t>
            </a:r>
          </a:p>
          <a:p>
            <a:pPr lvl="1"/>
            <a:r>
              <a:rPr lang="en-US" dirty="0"/>
              <a:t>An MVC framework controller provides one or more </a:t>
            </a:r>
            <a:r>
              <a:rPr lang="en-US" dirty="0">
                <a:solidFill>
                  <a:srgbClr val="FF0000"/>
                </a:solidFill>
              </a:rPr>
              <a:t>action methods</a:t>
            </a:r>
            <a:r>
              <a:rPr lang="en-US" dirty="0"/>
              <a:t> that are targeted by individual URLs. </a:t>
            </a:r>
          </a:p>
          <a:p>
            <a:pPr lvl="1"/>
            <a:r>
              <a:rPr lang="en-US" dirty="0"/>
              <a:t>The mapping between URLs and action methods is handled through the </a:t>
            </a:r>
            <a:r>
              <a:rPr lang="en-US" dirty="0">
                <a:solidFill>
                  <a:srgbClr val="FF0000"/>
                </a:solidFill>
              </a:rPr>
              <a:t>URL routing feature</a:t>
            </a:r>
            <a:r>
              <a:rPr lang="en-US" dirty="0"/>
              <a:t>, and the </a:t>
            </a:r>
            <a:r>
              <a:rPr lang="en-US" dirty="0">
                <a:solidFill>
                  <a:srgbClr val="FF0000"/>
                </a:solidFill>
              </a:rPr>
              <a:t>default routing configuration</a:t>
            </a:r>
            <a:r>
              <a:rPr lang="en-US" dirty="0"/>
              <a:t> specifies that requests to the default URL (the / URL) for the application are mapped to the Index action method in a controller called Home.</a:t>
            </a:r>
          </a:p>
          <a:p>
            <a:pPr lvl="1"/>
            <a:r>
              <a:rPr lang="en-US" dirty="0"/>
              <a:t>I am not going to get into the details of the URL routing system in this book, but the default configuration is sufficient for my example application as long as I create a controller with the right name.</a:t>
            </a:r>
          </a:p>
          <a:p>
            <a:pPr lvl="1"/>
            <a:r>
              <a:rPr lang="en-US" dirty="0" smtClean="0"/>
              <a:t>Right-click </a:t>
            </a:r>
            <a:r>
              <a:rPr lang="en-US" dirty="0"/>
              <a:t>the Controllers folder in the Visual Studio Solution Explorer and select Add ➤ Controller from the pop-up </a:t>
            </a:r>
            <a:r>
              <a:rPr lang="en-US" dirty="0" smtClean="0"/>
              <a:t>menu.</a:t>
            </a:r>
          </a:p>
          <a:p>
            <a:pPr lvl="2"/>
            <a:r>
              <a:rPr lang="en-US" dirty="0" smtClean="0"/>
              <a:t>Select </a:t>
            </a:r>
            <a:r>
              <a:rPr lang="en-US" dirty="0"/>
              <a:t>MVC 5 Controller – Empty from the list of options and click the Add </a:t>
            </a:r>
            <a:r>
              <a:rPr lang="en-US" dirty="0" smtClean="0"/>
              <a:t>button.</a:t>
            </a:r>
          </a:p>
          <a:p>
            <a:pPr lvl="2"/>
            <a:r>
              <a:rPr lang="en-US" dirty="0" smtClean="0"/>
              <a:t>Set </a:t>
            </a:r>
            <a:r>
              <a:rPr lang="en-US" dirty="0"/>
              <a:t>the name to be HomeController and click the Add button to create the Controllers/HomeController.cs </a:t>
            </a:r>
            <a:r>
              <a:rPr lang="en-US" dirty="0" smtClean="0"/>
              <a:t>file.</a:t>
            </a:r>
          </a:p>
          <a:p>
            <a:pPr lvl="2"/>
            <a:r>
              <a:rPr lang="en-US" dirty="0" smtClean="0"/>
              <a:t>Edit </a:t>
            </a:r>
            <a:r>
              <a:rPr lang="en-US" dirty="0"/>
              <a:t>the new file to match </a:t>
            </a:r>
            <a:r>
              <a:rPr lang="en-US" dirty="0">
                <a:solidFill>
                  <a:srgbClr val="FF0000"/>
                </a:solidFill>
              </a:rPr>
              <a:t>Listing 2-2</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a:t>
            </a:fld>
            <a:endParaRPr lang="en-US" dirty="0"/>
          </a:p>
        </p:txBody>
      </p:sp>
      <p:sp>
        <p:nvSpPr>
          <p:cNvPr id="6" name="Title 5"/>
          <p:cNvSpPr>
            <a:spLocks noGrp="1"/>
          </p:cNvSpPr>
          <p:nvPr>
            <p:ph type="title"/>
          </p:nvPr>
        </p:nvSpPr>
        <p:spPr/>
        <p:txBody>
          <a:bodyPr/>
          <a:lstStyle/>
          <a:p>
            <a:r>
              <a:rPr lang="en-US" dirty="0" smtClean="0"/>
              <a:t>Controller</a:t>
            </a:r>
            <a:endParaRPr lang="en-US" dirty="0"/>
          </a:p>
        </p:txBody>
      </p:sp>
    </p:spTree>
    <p:extLst>
      <p:ext uri="{BB962C8B-B14F-4D97-AF65-F5344CB8AC3E}">
        <p14:creationId xmlns:p14="http://schemas.microsoft.com/office/powerpoint/2010/main" val="309980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9650" y="5393321"/>
            <a:ext cx="3228975" cy="1114425"/>
          </a:xfrm>
          <a:prstGeom prst="rect">
            <a:avLst/>
          </a:prstGeom>
          <a:ln>
            <a:solidFill>
              <a:schemeClr val="accent1"/>
            </a:solidFill>
          </a:ln>
        </p:spPr>
      </p:pic>
      <p:sp>
        <p:nvSpPr>
          <p:cNvPr id="3" name="Text Placeholder 2"/>
          <p:cNvSpPr>
            <a:spLocks noGrp="1"/>
          </p:cNvSpPr>
          <p:nvPr>
            <p:ph type="body" sz="quarter" idx="13"/>
          </p:nvPr>
        </p:nvSpPr>
        <p:spPr/>
        <p:txBody>
          <a:bodyPr/>
          <a:lstStyle/>
          <a:p>
            <a:r>
              <a:rPr lang="en-US" dirty="0"/>
              <a:t>Putting the ASP.NET Platform in Context</a:t>
            </a:r>
          </a:p>
        </p:txBody>
      </p:sp>
      <p:sp>
        <p:nvSpPr>
          <p:cNvPr id="6" name="Text Placeholder 5"/>
          <p:cNvSpPr>
            <a:spLocks noGrp="1"/>
          </p:cNvSpPr>
          <p:nvPr>
            <p:ph type="body" sz="quarter" idx="16"/>
          </p:nvPr>
        </p:nvSpPr>
        <p:spPr/>
        <p:txBody>
          <a:bodyPr/>
          <a:lstStyle/>
          <a:p>
            <a:r>
              <a:rPr lang="en-US" dirty="0" smtClean="0"/>
              <a:t>1</a:t>
            </a:r>
            <a:endParaRPr lang="en-US" dirty="0"/>
          </a:p>
        </p:txBody>
      </p:sp>
      <p:sp>
        <p:nvSpPr>
          <p:cNvPr id="2" name="Date Placeholder 1"/>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a:t>
            </a:fld>
            <a:endParaRPr lang="en-US" dirty="0"/>
          </a:p>
        </p:txBody>
      </p:sp>
    </p:spTree>
    <p:extLst>
      <p:ext uri="{BB962C8B-B14F-4D97-AF65-F5344CB8AC3E}">
        <p14:creationId xmlns:p14="http://schemas.microsoft.com/office/powerpoint/2010/main" val="1856108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2-2</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a:t>
            </a:fld>
            <a:endParaRPr lang="en-US" dirty="0"/>
          </a:p>
        </p:txBody>
      </p:sp>
      <p:pic>
        <p:nvPicPr>
          <p:cNvPr id="6" name="Picture 5"/>
          <p:cNvPicPr>
            <a:picLocks noChangeAspect="1"/>
          </p:cNvPicPr>
          <p:nvPr/>
        </p:nvPicPr>
        <p:blipFill>
          <a:blip r:embed="rId2"/>
          <a:stretch>
            <a:fillRect/>
          </a:stretch>
        </p:blipFill>
        <p:spPr>
          <a:xfrm>
            <a:off x="152400" y="1280160"/>
            <a:ext cx="5171837" cy="4902926"/>
          </a:xfrm>
          <a:prstGeom prst="rect">
            <a:avLst/>
          </a:prstGeom>
          <a:ln>
            <a:solidFill>
              <a:schemeClr val="accent1"/>
            </a:solidFill>
          </a:ln>
        </p:spPr>
      </p:pic>
    </p:spTree>
    <p:extLst>
      <p:ext uri="{BB962C8B-B14F-4D97-AF65-F5344CB8AC3E}">
        <p14:creationId xmlns:p14="http://schemas.microsoft.com/office/powerpoint/2010/main" val="104165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smtClean="0"/>
              <a:t>Using </a:t>
            </a:r>
            <a:r>
              <a:rPr lang="en-US" dirty="0"/>
              <a:t>static data and methods in the Votes class means I don’t have to use a technique called </a:t>
            </a:r>
            <a:r>
              <a:rPr lang="en-US" dirty="0">
                <a:solidFill>
                  <a:srgbClr val="FF0000"/>
                </a:solidFill>
              </a:rPr>
              <a:t>dependency injection</a:t>
            </a:r>
            <a:r>
              <a:rPr lang="en-US" dirty="0"/>
              <a:t> to provide instances of Votes to application components that require </a:t>
            </a:r>
            <a:r>
              <a:rPr lang="en-US" dirty="0" smtClean="0"/>
              <a:t>them.</a:t>
            </a:r>
          </a:p>
          <a:p>
            <a:pPr lvl="2"/>
            <a:r>
              <a:rPr lang="en-US" dirty="0" smtClean="0"/>
              <a:t>I </a:t>
            </a:r>
            <a:r>
              <a:rPr lang="en-US" dirty="0"/>
              <a:t>wouldn’t use the static approach in a real project because dependency injection is a useful technique that helps create an easy-to-manage code </a:t>
            </a:r>
            <a:r>
              <a:rPr lang="en-US" dirty="0" smtClean="0"/>
              <a:t>base.</a:t>
            </a:r>
          </a:p>
          <a:p>
            <a:pPr lvl="2"/>
            <a:r>
              <a:rPr lang="en-US" dirty="0" smtClean="0"/>
              <a:t>See </a:t>
            </a:r>
            <a:r>
              <a:rPr lang="en-US" dirty="0"/>
              <a:t>my Pro ASP.NET MVC 5 book for details of setting up and using dependency </a:t>
            </a:r>
            <a:r>
              <a:rPr lang="en-US" dirty="0" smtClean="0"/>
              <a:t>injection.</a:t>
            </a:r>
          </a:p>
          <a:p>
            <a:pPr lvl="2"/>
            <a:r>
              <a:rPr lang="en-US" dirty="0" smtClean="0"/>
              <a:t>For </a:t>
            </a:r>
            <a:r>
              <a:rPr lang="en-US" dirty="0"/>
              <a:t>this chapter, I need a simple MVC application and don’t have to consider long-term maintenance or testing</a:t>
            </a:r>
            <a:r>
              <a:rPr lang="en-US" dirty="0" smtClean="0"/>
              <a:t>.</a:t>
            </a:r>
          </a:p>
          <a:p>
            <a:pPr lvl="1"/>
            <a:r>
              <a:rPr lang="en-US" dirty="0" smtClean="0"/>
              <a:t>The </a:t>
            </a:r>
            <a:r>
              <a:rPr lang="en-US" dirty="0">
                <a:solidFill>
                  <a:srgbClr val="FF0000"/>
                </a:solidFill>
              </a:rPr>
              <a:t>URL routing system</a:t>
            </a:r>
            <a:r>
              <a:rPr lang="en-US" dirty="0"/>
              <a:t> is actually </a:t>
            </a:r>
            <a:r>
              <a:rPr lang="en-US" dirty="0">
                <a:solidFill>
                  <a:srgbClr val="FF0000"/>
                </a:solidFill>
              </a:rPr>
              <a:t>part</a:t>
            </a:r>
            <a:r>
              <a:rPr lang="en-US" dirty="0"/>
              <a:t> of the </a:t>
            </a:r>
            <a:r>
              <a:rPr lang="en-US" dirty="0">
                <a:solidFill>
                  <a:srgbClr val="FF0000"/>
                </a:solidFill>
              </a:rPr>
              <a:t>ASP.NET platform</a:t>
            </a:r>
            <a:r>
              <a:rPr lang="en-US" dirty="0"/>
              <a:t> rather than the </a:t>
            </a:r>
            <a:r>
              <a:rPr lang="en-US" dirty="0">
                <a:solidFill>
                  <a:srgbClr val="FF0000"/>
                </a:solidFill>
              </a:rPr>
              <a:t>MVC framework</a:t>
            </a:r>
            <a:r>
              <a:rPr lang="en-US" dirty="0"/>
              <a:t>, but I described URL routing in detail in my Pro ASP.NET MVC 5 book, and I am not going to repeat the information here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a:t>
            </a:fld>
            <a:endParaRPr lang="en-US" dirty="0"/>
          </a:p>
        </p:txBody>
      </p:sp>
    </p:spTree>
    <p:extLst>
      <p:ext uri="{BB962C8B-B14F-4D97-AF65-F5344CB8AC3E}">
        <p14:creationId xmlns:p14="http://schemas.microsoft.com/office/powerpoint/2010/main" val="4214190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Methods</a:t>
            </a:r>
            <a:endParaRPr lang="en-US" dirty="0"/>
          </a:p>
        </p:txBody>
      </p:sp>
      <p:sp>
        <p:nvSpPr>
          <p:cNvPr id="3" name="Content Placeholder 2"/>
          <p:cNvSpPr>
            <a:spLocks noGrp="1"/>
          </p:cNvSpPr>
          <p:nvPr>
            <p:ph idx="1"/>
          </p:nvPr>
        </p:nvSpPr>
        <p:spPr/>
        <p:txBody>
          <a:bodyPr/>
          <a:lstStyle/>
          <a:p>
            <a:r>
              <a:rPr lang="en-US" dirty="0"/>
              <a:t>One useful feature of controllers is the ability to define </a:t>
            </a:r>
            <a:r>
              <a:rPr lang="en-US" dirty="0">
                <a:solidFill>
                  <a:srgbClr val="FF0000"/>
                </a:solidFill>
              </a:rPr>
              <a:t>multiple</a:t>
            </a:r>
            <a:r>
              <a:rPr lang="en-US" dirty="0"/>
              <a:t> </a:t>
            </a:r>
            <a:r>
              <a:rPr lang="en-US" dirty="0">
                <a:solidFill>
                  <a:srgbClr val="FF0000"/>
                </a:solidFill>
              </a:rPr>
              <a:t>action methods</a:t>
            </a:r>
            <a:r>
              <a:rPr lang="en-US" dirty="0"/>
              <a:t> with the same name and then differentiate them through the use of </a:t>
            </a:r>
            <a:r>
              <a:rPr lang="en-US" dirty="0" smtClean="0">
                <a:solidFill>
                  <a:srgbClr val="FF0000"/>
                </a:solidFill>
              </a:rPr>
              <a:t>attributes</a:t>
            </a:r>
            <a:r>
              <a:rPr lang="en-US" dirty="0" smtClean="0"/>
              <a:t>.</a:t>
            </a:r>
          </a:p>
          <a:p>
            <a:pPr lvl="1"/>
            <a:r>
              <a:rPr lang="en-US" dirty="0" smtClean="0"/>
              <a:t>In </a:t>
            </a:r>
            <a:r>
              <a:rPr lang="en-US" dirty="0"/>
              <a:t>the listing, I have applied the </a:t>
            </a:r>
            <a:r>
              <a:rPr lang="en-US" dirty="0">
                <a:solidFill>
                  <a:srgbClr val="FF0000"/>
                </a:solidFill>
              </a:rPr>
              <a:t>HttpPost</a:t>
            </a:r>
            <a:r>
              <a:rPr lang="en-US" dirty="0"/>
              <a:t> attribute to the </a:t>
            </a:r>
            <a:r>
              <a:rPr lang="en-US" dirty="0">
                <a:solidFill>
                  <a:srgbClr val="FF0000"/>
                </a:solidFill>
              </a:rPr>
              <a:t>Index action method</a:t>
            </a:r>
            <a:r>
              <a:rPr lang="en-US" dirty="0"/>
              <a:t> that takes an argument, which tells the MVC framework that the method should be used to handle </a:t>
            </a:r>
            <a:r>
              <a:rPr lang="en-US" dirty="0">
                <a:solidFill>
                  <a:srgbClr val="FF0000"/>
                </a:solidFill>
              </a:rPr>
              <a:t>HTTP POST</a:t>
            </a:r>
            <a:r>
              <a:rPr lang="en-US" dirty="0"/>
              <a:t> </a:t>
            </a:r>
            <a:r>
              <a:rPr lang="en-US" dirty="0" smtClean="0"/>
              <a:t>requests.</a:t>
            </a:r>
          </a:p>
          <a:p>
            <a:pPr lvl="2"/>
            <a:r>
              <a:rPr lang="en-US" dirty="0" smtClean="0">
                <a:solidFill>
                  <a:srgbClr val="FF0000"/>
                </a:solidFill>
              </a:rPr>
              <a:t>HTTP </a:t>
            </a:r>
            <a:r>
              <a:rPr lang="en-US" dirty="0">
                <a:solidFill>
                  <a:srgbClr val="FF0000"/>
                </a:solidFill>
              </a:rPr>
              <a:t>GET</a:t>
            </a:r>
            <a:r>
              <a:rPr lang="en-US" dirty="0"/>
              <a:t> requests will be handled by the Index method that takes no </a:t>
            </a:r>
            <a:r>
              <a:rPr lang="en-US" dirty="0" smtClean="0"/>
              <a:t>arguments.</a:t>
            </a:r>
          </a:p>
          <a:p>
            <a:pPr lvl="1"/>
            <a:r>
              <a:rPr lang="en-US" dirty="0" smtClean="0"/>
              <a:t>The </a:t>
            </a:r>
            <a:r>
              <a:rPr lang="en-US" dirty="0"/>
              <a:t>goal of an action method is to </a:t>
            </a:r>
            <a:r>
              <a:rPr lang="en-US" dirty="0">
                <a:solidFill>
                  <a:srgbClr val="FF0000"/>
                </a:solidFill>
              </a:rPr>
              <a:t>update</a:t>
            </a:r>
            <a:r>
              <a:rPr lang="en-US" dirty="0"/>
              <a:t> the </a:t>
            </a:r>
            <a:r>
              <a:rPr lang="en-US" dirty="0">
                <a:solidFill>
                  <a:srgbClr val="FF0000"/>
                </a:solidFill>
              </a:rPr>
              <a:t>model</a:t>
            </a:r>
            <a:r>
              <a:rPr lang="en-US" dirty="0"/>
              <a:t> and </a:t>
            </a:r>
            <a:r>
              <a:rPr lang="en-US" dirty="0">
                <a:solidFill>
                  <a:srgbClr val="FF0000"/>
                </a:solidFill>
              </a:rPr>
              <a:t>select</a:t>
            </a:r>
            <a:r>
              <a:rPr lang="en-US" dirty="0"/>
              <a:t> a </a:t>
            </a:r>
            <a:r>
              <a:rPr lang="en-US" dirty="0">
                <a:solidFill>
                  <a:srgbClr val="FF0000"/>
                </a:solidFill>
              </a:rPr>
              <a:t>view</a:t>
            </a:r>
            <a:r>
              <a:rPr lang="en-US" dirty="0"/>
              <a:t> to be </a:t>
            </a:r>
            <a:r>
              <a:rPr lang="en-US" dirty="0">
                <a:solidFill>
                  <a:srgbClr val="FF0000"/>
                </a:solidFill>
              </a:rPr>
              <a:t>displayed</a:t>
            </a:r>
            <a:r>
              <a:rPr lang="en-US" dirty="0"/>
              <a:t> to the </a:t>
            </a:r>
            <a:r>
              <a:rPr lang="en-US" dirty="0" smtClean="0">
                <a:solidFill>
                  <a:srgbClr val="FF0000"/>
                </a:solidFill>
              </a:rPr>
              <a:t>user</a:t>
            </a:r>
            <a:r>
              <a:rPr lang="en-US" dirty="0" smtClean="0"/>
              <a:t>.</a:t>
            </a:r>
          </a:p>
          <a:p>
            <a:pPr lvl="1"/>
            <a:r>
              <a:rPr lang="en-US" dirty="0" smtClean="0"/>
              <a:t>I </a:t>
            </a:r>
            <a:r>
              <a:rPr lang="en-US" dirty="0"/>
              <a:t>don’t need to update my model when dealing with GET requests, so I just return the result from calling the View method, which selects the default view associated with the action </a:t>
            </a:r>
            <a:r>
              <a:rPr lang="en-US" dirty="0" smtClean="0"/>
              <a:t>method.</a:t>
            </a:r>
          </a:p>
          <a:p>
            <a:pPr lvl="1"/>
            <a:r>
              <a:rPr lang="en-US" dirty="0" smtClean="0"/>
              <a:t>I </a:t>
            </a:r>
            <a:r>
              <a:rPr lang="en-US" dirty="0"/>
              <a:t>need to update the vote tally when dealing with POST requests, either by registering a new vote or, if the user has voted already, by changing an existing </a:t>
            </a:r>
            <a:r>
              <a:rPr lang="en-US" dirty="0" smtClean="0"/>
              <a:t>vote.</a:t>
            </a:r>
          </a:p>
          <a:p>
            <a:pPr lvl="1"/>
            <a:r>
              <a:rPr lang="en-US" dirty="0" smtClean="0"/>
              <a:t>I </a:t>
            </a:r>
            <a:r>
              <a:rPr lang="en-US" dirty="0"/>
              <a:t>keep track of whether a user has voted through the </a:t>
            </a:r>
            <a:r>
              <a:rPr lang="en-US" dirty="0">
                <a:solidFill>
                  <a:srgbClr val="FF0000"/>
                </a:solidFill>
              </a:rPr>
              <a:t>Session property</a:t>
            </a:r>
            <a:r>
              <a:rPr lang="en-US" dirty="0"/>
              <a:t>, which allows me to maintain state data for the duration of the user’s browser session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166997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a:t>
            </a:r>
            <a:endParaRPr lang="en-US" dirty="0"/>
          </a:p>
        </p:txBody>
      </p:sp>
      <p:sp>
        <p:nvSpPr>
          <p:cNvPr id="3" name="Content Placeholder 2"/>
          <p:cNvSpPr>
            <a:spLocks noGrp="1"/>
          </p:cNvSpPr>
          <p:nvPr>
            <p:ph idx="1"/>
          </p:nvPr>
        </p:nvSpPr>
        <p:spPr/>
        <p:txBody>
          <a:bodyPr/>
          <a:lstStyle/>
          <a:p>
            <a:r>
              <a:rPr lang="en-US" dirty="0"/>
              <a:t>The final component is the </a:t>
            </a:r>
            <a:r>
              <a:rPr lang="en-US" dirty="0">
                <a:solidFill>
                  <a:srgbClr val="FF0000"/>
                </a:solidFill>
              </a:rPr>
              <a:t>view</a:t>
            </a:r>
            <a:r>
              <a:rPr lang="en-US" dirty="0"/>
              <a:t>, which generates the </a:t>
            </a:r>
            <a:r>
              <a:rPr lang="en-US" dirty="0">
                <a:solidFill>
                  <a:srgbClr val="FF0000"/>
                </a:solidFill>
              </a:rPr>
              <a:t>HTML</a:t>
            </a:r>
            <a:r>
              <a:rPr lang="en-US" dirty="0"/>
              <a:t> that is displayed to the user as the response to an </a:t>
            </a:r>
            <a:r>
              <a:rPr lang="en-US" dirty="0">
                <a:solidFill>
                  <a:srgbClr val="FF0000"/>
                </a:solidFill>
              </a:rPr>
              <a:t>HTTP </a:t>
            </a:r>
            <a:r>
              <a:rPr lang="en-US" dirty="0" smtClean="0">
                <a:solidFill>
                  <a:srgbClr val="FF0000"/>
                </a:solidFill>
              </a:rPr>
              <a:t>request</a:t>
            </a:r>
            <a:r>
              <a:rPr lang="en-US" dirty="0" smtClean="0"/>
              <a:t>.</a:t>
            </a:r>
          </a:p>
          <a:p>
            <a:pPr lvl="1"/>
            <a:r>
              <a:rPr lang="en-US" dirty="0" smtClean="0"/>
              <a:t>Both </a:t>
            </a:r>
            <a:r>
              <a:rPr lang="en-US" dirty="0"/>
              <a:t>of the action methods in the Home controller call the View method without any arguments, which tells the MVC framework to look for a view whose name matches the </a:t>
            </a:r>
            <a:r>
              <a:rPr lang="en-US" dirty="0">
                <a:solidFill>
                  <a:srgbClr val="FF0000"/>
                </a:solidFill>
              </a:rPr>
              <a:t>action method </a:t>
            </a:r>
            <a:r>
              <a:rPr lang="en-US" dirty="0" smtClean="0">
                <a:solidFill>
                  <a:srgbClr val="FF0000"/>
                </a:solidFill>
              </a:rPr>
              <a:t>name</a:t>
            </a:r>
            <a:r>
              <a:rPr lang="en-US" dirty="0" smtClean="0"/>
              <a:t>.</a:t>
            </a:r>
          </a:p>
          <a:p>
            <a:pPr lvl="1"/>
            <a:r>
              <a:rPr lang="en-US" dirty="0" smtClean="0"/>
              <a:t>The </a:t>
            </a:r>
            <a:r>
              <a:rPr lang="en-US" dirty="0"/>
              <a:t>MVC framework will search for an Index view with different file extensions and in different folder locations, one combination of which is /</a:t>
            </a:r>
            <a:r>
              <a:rPr lang="en-US" dirty="0" smtClean="0"/>
              <a:t>Views/Home/Index.cshtml.</a:t>
            </a:r>
          </a:p>
          <a:p>
            <a:pPr lvl="1"/>
            <a:r>
              <a:rPr lang="en-US" dirty="0" smtClean="0"/>
              <a:t>The </a:t>
            </a:r>
            <a:r>
              <a:rPr lang="en-US" dirty="0"/>
              <a:t>Views folder is the conventional location of views in an MVC application, the Home folder is the conventional location for views used by the Home controller, and the .cshtml file extension specifies that the view contains </a:t>
            </a:r>
            <a:r>
              <a:rPr lang="en-US" dirty="0">
                <a:solidFill>
                  <a:srgbClr val="FF0000"/>
                </a:solidFill>
              </a:rPr>
              <a:t>C# Razor annotations</a:t>
            </a:r>
            <a:r>
              <a:rPr lang="en-US" dirty="0" smtClean="0"/>
              <a:t>.</a:t>
            </a:r>
          </a:p>
          <a:p>
            <a:pPr lvl="1"/>
            <a:r>
              <a:rPr lang="en-US" dirty="0"/>
              <a:t>To create the view for the example application, right-click either of the action methods in the HomeController class and select Add View from the pop-up menu to open the Add View dialog </a:t>
            </a:r>
            <a:r>
              <a:rPr lang="en-US" dirty="0" smtClean="0"/>
              <a:t>window.</a:t>
            </a:r>
          </a:p>
          <a:p>
            <a:pPr lvl="2"/>
            <a:r>
              <a:rPr lang="en-US" dirty="0" smtClean="0"/>
              <a:t>Set </a:t>
            </a:r>
            <a:r>
              <a:rPr lang="en-US" dirty="0"/>
              <a:t>the Name field to Index, set the Template field to Empty (without model), and ensure that the Create as a partial view and Use a layout page options are not checked, as shown in </a:t>
            </a:r>
            <a:r>
              <a:rPr lang="en-US" dirty="0">
                <a:solidFill>
                  <a:srgbClr val="FF0000"/>
                </a:solidFill>
              </a:rPr>
              <a:t>Figure 2-4</a:t>
            </a:r>
            <a:r>
              <a:rPr lang="en-US" dirty="0" smtClean="0"/>
              <a:t>.</a:t>
            </a:r>
          </a:p>
          <a:p>
            <a:pPr lvl="1"/>
            <a:r>
              <a:rPr lang="en-US" dirty="0"/>
              <a:t>Click the Add button, and Visual Studio will create a file called Index.cshtml in the Views/Home folder. Edit this file so that it matches </a:t>
            </a:r>
            <a:r>
              <a:rPr lang="en-US" dirty="0">
                <a:solidFill>
                  <a:srgbClr val="FF0000"/>
                </a:solidFill>
              </a:rPr>
              <a:t>Listing 2-3</a:t>
            </a:r>
            <a:r>
              <a:rPr lang="en-US" dirty="0" smtClean="0"/>
              <a:t>.</a:t>
            </a:r>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2347033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An </a:t>
            </a:r>
            <a:r>
              <a:rPr lang="en-US" dirty="0"/>
              <a:t>MVC framework view uses a combination of </a:t>
            </a:r>
            <a:r>
              <a:rPr lang="en-US" dirty="0">
                <a:solidFill>
                  <a:srgbClr val="0070C0"/>
                </a:solidFill>
              </a:rPr>
              <a:t>standard</a:t>
            </a:r>
            <a:r>
              <a:rPr lang="en-US" dirty="0"/>
              <a:t> </a:t>
            </a:r>
            <a:r>
              <a:rPr lang="en-US" dirty="0">
                <a:solidFill>
                  <a:srgbClr val="FF0000"/>
                </a:solidFill>
              </a:rPr>
              <a:t>HTML elements</a:t>
            </a:r>
            <a:r>
              <a:rPr lang="en-US" dirty="0"/>
              <a:t> and </a:t>
            </a:r>
            <a:r>
              <a:rPr lang="en-US" dirty="0">
                <a:solidFill>
                  <a:srgbClr val="FF0000"/>
                </a:solidFill>
              </a:rPr>
              <a:t>Razor</a:t>
            </a:r>
            <a:r>
              <a:rPr lang="en-US" dirty="0"/>
              <a:t> </a:t>
            </a:r>
            <a:r>
              <a:rPr lang="en-US" dirty="0">
                <a:solidFill>
                  <a:srgbClr val="FF0000"/>
                </a:solidFill>
              </a:rPr>
              <a:t>annotations</a:t>
            </a:r>
            <a:r>
              <a:rPr lang="en-US" dirty="0"/>
              <a:t> to </a:t>
            </a:r>
            <a:r>
              <a:rPr lang="en-US" dirty="0">
                <a:solidFill>
                  <a:srgbClr val="FF0000"/>
                </a:solidFill>
              </a:rPr>
              <a:t>dynamically</a:t>
            </a:r>
            <a:r>
              <a:rPr lang="en-US" dirty="0"/>
              <a:t> </a:t>
            </a:r>
            <a:r>
              <a:rPr lang="en-US" dirty="0">
                <a:solidFill>
                  <a:srgbClr val="0070C0"/>
                </a:solidFill>
              </a:rPr>
              <a:t>generate</a:t>
            </a:r>
            <a:r>
              <a:rPr lang="en-US" dirty="0"/>
              <a:t> </a:t>
            </a:r>
            <a:r>
              <a:rPr lang="en-US" dirty="0" smtClean="0">
                <a:solidFill>
                  <a:srgbClr val="FF0000"/>
                </a:solidFill>
              </a:rPr>
              <a:t>content</a:t>
            </a:r>
            <a:r>
              <a:rPr lang="en-US" dirty="0" smtClean="0"/>
              <a:t>.</a:t>
            </a:r>
          </a:p>
          <a:p>
            <a:pPr lvl="1"/>
            <a:r>
              <a:rPr lang="en-US" dirty="0" smtClean="0"/>
              <a:t>I </a:t>
            </a:r>
            <a:r>
              <a:rPr lang="en-US" dirty="0"/>
              <a:t>am using a single view to response to HTTP GET and POST requests, so some of the Razor annotations adapt the content to reflect whether the user has already voted; the other annotations generate HTML elements based on the enumeration of colors and the total number of votes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1960206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2-4</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a:t>
            </a:fld>
            <a:endParaRPr lang="en-US" dirty="0"/>
          </a:p>
        </p:txBody>
      </p:sp>
      <p:pic>
        <p:nvPicPr>
          <p:cNvPr id="3" name="Picture 2"/>
          <p:cNvPicPr>
            <a:picLocks noChangeAspect="1"/>
          </p:cNvPicPr>
          <p:nvPr/>
        </p:nvPicPr>
        <p:blipFill>
          <a:blip r:embed="rId2"/>
          <a:stretch>
            <a:fillRect/>
          </a:stretch>
        </p:blipFill>
        <p:spPr>
          <a:xfrm>
            <a:off x="152400" y="1254034"/>
            <a:ext cx="5856061" cy="4368709"/>
          </a:xfrm>
          <a:prstGeom prst="rect">
            <a:avLst/>
          </a:prstGeom>
          <a:ln>
            <a:solidFill>
              <a:schemeClr val="accent1"/>
            </a:solidFill>
          </a:ln>
        </p:spPr>
      </p:pic>
    </p:spTree>
    <p:extLst>
      <p:ext uri="{BB962C8B-B14F-4D97-AF65-F5344CB8AC3E}">
        <p14:creationId xmlns:p14="http://schemas.microsoft.com/office/powerpoint/2010/main" val="114901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2-3</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a:t>
            </a:fld>
            <a:endParaRPr lang="en-US" dirty="0"/>
          </a:p>
        </p:txBody>
      </p:sp>
      <p:pic>
        <p:nvPicPr>
          <p:cNvPr id="3" name="Picture 2"/>
          <p:cNvPicPr>
            <a:picLocks noChangeAspect="1"/>
          </p:cNvPicPr>
          <p:nvPr/>
        </p:nvPicPr>
        <p:blipFill>
          <a:blip r:embed="rId2"/>
          <a:stretch>
            <a:fillRect/>
          </a:stretch>
        </p:blipFill>
        <p:spPr>
          <a:xfrm>
            <a:off x="152400" y="1254035"/>
            <a:ext cx="10849595" cy="3281906"/>
          </a:xfrm>
          <a:prstGeom prst="rect">
            <a:avLst/>
          </a:prstGeom>
          <a:ln>
            <a:solidFill>
              <a:schemeClr val="accent1"/>
            </a:solidFill>
          </a:ln>
        </p:spPr>
      </p:pic>
    </p:spTree>
    <p:extLst>
      <p:ext uri="{BB962C8B-B14F-4D97-AF65-F5344CB8AC3E}">
        <p14:creationId xmlns:p14="http://schemas.microsoft.com/office/powerpoint/2010/main" val="45871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the Application</a:t>
            </a:r>
          </a:p>
        </p:txBody>
      </p:sp>
      <p:sp>
        <p:nvSpPr>
          <p:cNvPr id="3" name="Content Placeholder 2"/>
          <p:cNvSpPr>
            <a:spLocks noGrp="1"/>
          </p:cNvSpPr>
          <p:nvPr>
            <p:ph idx="1"/>
          </p:nvPr>
        </p:nvSpPr>
        <p:spPr/>
        <p:txBody>
          <a:bodyPr/>
          <a:lstStyle/>
          <a:p>
            <a:r>
              <a:rPr lang="en-US" dirty="0" smtClean="0"/>
              <a:t>Once </a:t>
            </a:r>
            <a:r>
              <a:rPr lang="en-US" dirty="0"/>
              <a:t>you have created the </a:t>
            </a:r>
            <a:r>
              <a:rPr lang="en-US" dirty="0">
                <a:solidFill>
                  <a:srgbClr val="FF0000"/>
                </a:solidFill>
              </a:rPr>
              <a:t>three components</a:t>
            </a:r>
            <a:r>
              <a:rPr lang="en-US" dirty="0"/>
              <a:t> in the previous section, you can </a:t>
            </a:r>
            <a:r>
              <a:rPr lang="en-US" dirty="0">
                <a:solidFill>
                  <a:srgbClr val="FF0000"/>
                </a:solidFill>
              </a:rPr>
              <a:t>test</a:t>
            </a:r>
            <a:r>
              <a:rPr lang="en-US" dirty="0"/>
              <a:t> them by selecting Start Debugging from the Visual Studio Debug </a:t>
            </a:r>
            <a:r>
              <a:rPr lang="en-US" dirty="0" smtClean="0"/>
              <a:t>menu.</a:t>
            </a:r>
          </a:p>
          <a:p>
            <a:pPr lvl="1"/>
            <a:r>
              <a:rPr lang="en-US" dirty="0" smtClean="0"/>
              <a:t>Visual </a:t>
            </a:r>
            <a:r>
              <a:rPr lang="en-US" dirty="0"/>
              <a:t>Studio will open a browser window and navigate to the application URL, allowing you to select a color and </a:t>
            </a:r>
            <a:r>
              <a:rPr lang="en-US" dirty="0" smtClean="0"/>
              <a:t>vote.</a:t>
            </a:r>
          </a:p>
          <a:p>
            <a:pPr lvl="1"/>
            <a:r>
              <a:rPr lang="en-US" dirty="0" smtClean="0">
                <a:solidFill>
                  <a:srgbClr val="FF0000"/>
                </a:solidFill>
              </a:rPr>
              <a:t>Figure </a:t>
            </a:r>
            <a:r>
              <a:rPr lang="en-US" dirty="0">
                <a:solidFill>
                  <a:srgbClr val="FF0000"/>
                </a:solidFill>
              </a:rPr>
              <a:t>2-5</a:t>
            </a:r>
            <a:r>
              <a:rPr lang="en-US" dirty="0"/>
              <a:t> illustrates the voting process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a:t>
            </a:fld>
            <a:endParaRPr lang="en-US" dirty="0"/>
          </a:p>
        </p:txBody>
      </p:sp>
    </p:spTree>
    <p:extLst>
      <p:ext uri="{BB962C8B-B14F-4D97-AF65-F5344CB8AC3E}">
        <p14:creationId xmlns:p14="http://schemas.microsoft.com/office/powerpoint/2010/main" val="2540657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2-5</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a:t>
            </a:fld>
            <a:endParaRPr lang="en-US" dirty="0"/>
          </a:p>
        </p:txBody>
      </p:sp>
      <p:pic>
        <p:nvPicPr>
          <p:cNvPr id="6" name="Picture 5"/>
          <p:cNvPicPr>
            <a:picLocks noChangeAspect="1"/>
          </p:cNvPicPr>
          <p:nvPr/>
        </p:nvPicPr>
        <p:blipFill>
          <a:blip r:embed="rId2"/>
          <a:stretch>
            <a:fillRect/>
          </a:stretch>
        </p:blipFill>
        <p:spPr>
          <a:xfrm>
            <a:off x="152400" y="1260702"/>
            <a:ext cx="8439150" cy="4772025"/>
          </a:xfrm>
          <a:prstGeom prst="rect">
            <a:avLst/>
          </a:prstGeom>
          <a:ln>
            <a:solidFill>
              <a:schemeClr val="accent1"/>
            </a:solidFill>
          </a:ln>
        </p:spPr>
      </p:pic>
    </p:spTree>
    <p:extLst>
      <p:ext uri="{BB962C8B-B14F-4D97-AF65-F5344CB8AC3E}">
        <p14:creationId xmlns:p14="http://schemas.microsoft.com/office/powerpoint/2010/main" val="2465291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Adding Packages to the Project</a:t>
            </a:r>
          </a:p>
        </p:txBody>
      </p:sp>
      <p:sp>
        <p:nvSpPr>
          <p:cNvPr id="7" name="Content Placeholder 6"/>
          <p:cNvSpPr>
            <a:spLocks noGrp="1"/>
          </p:cNvSpPr>
          <p:nvPr>
            <p:ph idx="1"/>
          </p:nvPr>
        </p:nvSpPr>
        <p:spPr/>
        <p:txBody>
          <a:bodyPr/>
          <a:lstStyle/>
          <a:p>
            <a:r>
              <a:rPr lang="en-US" dirty="0"/>
              <a:t>As I explained earlier in the chapter, I prefer to create a basic Visual Studio project and then </a:t>
            </a:r>
            <a:r>
              <a:rPr lang="en-US" dirty="0">
                <a:solidFill>
                  <a:srgbClr val="FF0000"/>
                </a:solidFill>
              </a:rPr>
              <a:t>explicitly add</a:t>
            </a:r>
            <a:r>
              <a:rPr lang="en-US" dirty="0"/>
              <a:t> the features I </a:t>
            </a:r>
            <a:r>
              <a:rPr lang="en-US" dirty="0" smtClean="0"/>
              <a:t>need.</a:t>
            </a:r>
          </a:p>
          <a:p>
            <a:pPr lvl="1"/>
            <a:r>
              <a:rPr lang="en-US" dirty="0" smtClean="0"/>
              <a:t>This </a:t>
            </a:r>
            <a:r>
              <a:rPr lang="en-US" dirty="0"/>
              <a:t>is less work than you might expect because Visual Studio supports </a:t>
            </a:r>
            <a:r>
              <a:rPr lang="en-US" dirty="0">
                <a:solidFill>
                  <a:srgbClr val="FF0000"/>
                </a:solidFill>
              </a:rPr>
              <a:t>NuGet</a:t>
            </a:r>
            <a:r>
              <a:rPr lang="en-US" dirty="0"/>
              <a:t>, which is a </a:t>
            </a:r>
            <a:r>
              <a:rPr lang="en-US" dirty="0">
                <a:solidFill>
                  <a:srgbClr val="FF0000"/>
                </a:solidFill>
              </a:rPr>
              <a:t>package manager</a:t>
            </a:r>
            <a:r>
              <a:rPr lang="en-US" dirty="0"/>
              <a:t> that provides access to a wide catalog of packages for .NET application </a:t>
            </a:r>
            <a:r>
              <a:rPr lang="en-US" dirty="0" smtClean="0"/>
              <a:t>development.</a:t>
            </a:r>
          </a:p>
          <a:p>
            <a:pPr lvl="1"/>
            <a:r>
              <a:rPr lang="en-US" dirty="0" smtClean="0"/>
              <a:t>The </a:t>
            </a:r>
            <a:r>
              <a:rPr lang="en-US" dirty="0"/>
              <a:t>integration into Visual Studio allows for </a:t>
            </a:r>
            <a:r>
              <a:rPr lang="en-US" dirty="0" smtClean="0"/>
              <a:t>the</a:t>
            </a:r>
          </a:p>
          <a:p>
            <a:pPr lvl="2"/>
            <a:r>
              <a:rPr lang="en-US" dirty="0" smtClean="0"/>
              <a:t>automatic downloading</a:t>
            </a:r>
          </a:p>
          <a:p>
            <a:pPr lvl="2"/>
            <a:r>
              <a:rPr lang="en-US" dirty="0" smtClean="0"/>
              <a:t>Installation</a:t>
            </a:r>
          </a:p>
          <a:p>
            <a:pPr lvl="2"/>
            <a:r>
              <a:rPr lang="en-US" dirty="0" smtClean="0"/>
              <a:t>dependency </a:t>
            </a:r>
            <a:r>
              <a:rPr lang="en-US" dirty="0"/>
              <a:t>management of </a:t>
            </a:r>
            <a:r>
              <a:rPr lang="en-US" dirty="0" smtClean="0"/>
              <a:t>packages</a:t>
            </a:r>
          </a:p>
          <a:p>
            <a:pPr marL="460375" lvl="2" indent="0">
              <a:buNone/>
            </a:pPr>
            <a:r>
              <a:rPr lang="en-US" dirty="0" smtClean="0"/>
              <a:t>has </a:t>
            </a:r>
            <a:r>
              <a:rPr lang="en-US" dirty="0"/>
              <a:t>transformed the process of using standard libraries in .NET </a:t>
            </a:r>
            <a:r>
              <a:rPr lang="en-US" dirty="0" smtClean="0"/>
              <a:t>development.</a:t>
            </a:r>
          </a:p>
          <a:p>
            <a:pPr lvl="1"/>
            <a:r>
              <a:rPr lang="en-US" dirty="0" smtClean="0"/>
              <a:t>The </a:t>
            </a:r>
            <a:r>
              <a:rPr lang="en-US" dirty="0">
                <a:solidFill>
                  <a:srgbClr val="FF0000"/>
                </a:solidFill>
              </a:rPr>
              <a:t>NuGet package catalog</a:t>
            </a:r>
            <a:r>
              <a:rPr lang="en-US" dirty="0"/>
              <a:t>, which you can browse at </a:t>
            </a:r>
            <a:r>
              <a:rPr lang="en-US" dirty="0" smtClean="0">
                <a:hlinkClick r:id="rId2"/>
              </a:rPr>
              <a:t>www.nuget.org</a:t>
            </a:r>
            <a:r>
              <a:rPr lang="en-US" dirty="0" smtClean="0"/>
              <a:t>, </a:t>
            </a:r>
            <a:r>
              <a:rPr lang="en-US" dirty="0"/>
              <a:t>is extensive and includes many popular open source web application </a:t>
            </a:r>
            <a:r>
              <a:rPr lang="en-US" dirty="0" smtClean="0"/>
              <a:t>packages.</a:t>
            </a:r>
          </a:p>
          <a:p>
            <a:pPr lvl="1"/>
            <a:r>
              <a:rPr lang="en-US" dirty="0" smtClean="0"/>
              <a:t>Microsoft </a:t>
            </a:r>
            <a:r>
              <a:rPr lang="en-US" dirty="0"/>
              <a:t>has given tacit support to some of these packages by including them in the Visual Studio templates for new ASP.NET projects, but you can use NuGet directly to install these packages without getting the rest of the (generally useless) template </a:t>
            </a:r>
            <a:r>
              <a:rPr lang="en-US" dirty="0" smtClean="0"/>
              <a:t>content.</a:t>
            </a:r>
          </a:p>
          <a:p>
            <a:pPr lvl="1"/>
            <a:r>
              <a:rPr lang="en-US" dirty="0" smtClean="0"/>
              <a:t>One </a:t>
            </a:r>
            <a:r>
              <a:rPr lang="en-US" dirty="0"/>
              <a:t>package that Microsoft has adopted with the MVC 5 release is </a:t>
            </a:r>
            <a:r>
              <a:rPr lang="en-US" dirty="0">
                <a:solidFill>
                  <a:srgbClr val="FF0000"/>
                </a:solidFill>
              </a:rPr>
              <a:t>Bootstrap</a:t>
            </a:r>
            <a:r>
              <a:rPr lang="en-US" dirty="0"/>
              <a:t>, which is an excellent CSS and JavaScript library for styling HTML that grew out of a project at Twitter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63707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ASP.NET platform was originally developed for use with </a:t>
            </a:r>
            <a:r>
              <a:rPr lang="en-US" sz="2000" dirty="0">
                <a:solidFill>
                  <a:srgbClr val="FF0000"/>
                </a:solidFill>
              </a:rPr>
              <a:t>Web Forms</a:t>
            </a:r>
            <a:r>
              <a:rPr lang="en-US" sz="2000" dirty="0"/>
              <a:t>, and support for the MVC framework was added </a:t>
            </a:r>
            <a:r>
              <a:rPr lang="en-US" sz="2000" dirty="0" smtClean="0"/>
              <a:t>later.</a:t>
            </a:r>
          </a:p>
          <a:p>
            <a:pPr marL="461963">
              <a:buFont typeface="Wingdings" panose="05000000000000000000" pitchFamily="2" charset="2"/>
              <a:buChar char="§"/>
            </a:pPr>
            <a:r>
              <a:rPr lang="en-US" sz="2000" dirty="0" smtClean="0"/>
              <a:t>The </a:t>
            </a:r>
            <a:r>
              <a:rPr lang="en-US" sz="2000" dirty="0">
                <a:solidFill>
                  <a:srgbClr val="FF0000"/>
                </a:solidFill>
              </a:rPr>
              <a:t>ASP.NET platform</a:t>
            </a:r>
            <a:r>
              <a:rPr lang="en-US" sz="2000" dirty="0"/>
              <a:t> is full of </a:t>
            </a:r>
            <a:r>
              <a:rPr lang="en-US" sz="2000" dirty="0">
                <a:solidFill>
                  <a:srgbClr val="FF0000"/>
                </a:solidFill>
              </a:rPr>
              <a:t>rich</a:t>
            </a:r>
            <a:r>
              <a:rPr lang="en-US" sz="2000" dirty="0"/>
              <a:t> and </a:t>
            </a:r>
            <a:r>
              <a:rPr lang="en-US" sz="2000" dirty="0">
                <a:solidFill>
                  <a:srgbClr val="FF0000"/>
                </a:solidFill>
              </a:rPr>
              <a:t>useful</a:t>
            </a:r>
            <a:r>
              <a:rPr lang="en-US" sz="2000" dirty="0"/>
              <a:t> features, but most guides to the MVC framework assumed that programmers have experience in Web Forms development and already know what the platform is capable of </a:t>
            </a:r>
            <a:r>
              <a:rPr lang="en-US" sz="2000" dirty="0" smtClean="0"/>
              <a:t>doing.</a:t>
            </a:r>
          </a:p>
          <a:p>
            <a:pPr marL="461963">
              <a:buFont typeface="Wingdings" panose="05000000000000000000" pitchFamily="2" charset="2"/>
              <a:buChar char="§"/>
            </a:pPr>
            <a:r>
              <a:rPr lang="en-US" sz="2000" dirty="0" smtClean="0"/>
              <a:t>That </a:t>
            </a:r>
            <a:r>
              <a:rPr lang="en-US" sz="2000" dirty="0"/>
              <a:t>was a </a:t>
            </a:r>
            <a:r>
              <a:rPr lang="en-US" sz="2000" dirty="0">
                <a:solidFill>
                  <a:srgbClr val="FF0000"/>
                </a:solidFill>
              </a:rPr>
              <a:t>reasonable assumption</a:t>
            </a:r>
            <a:r>
              <a:rPr lang="en-US" sz="2000" dirty="0"/>
              <a:t> when the MVC framework was new, but a new generation of ASP.NET developers has jumped right in with MVC without using Web Forms and—by implication—the features that the ASP.NET platform </a:t>
            </a:r>
            <a:r>
              <a:rPr lang="en-US" sz="2000" dirty="0" smtClean="0"/>
              <a:t>provides.</a:t>
            </a:r>
          </a:p>
          <a:p>
            <a:pPr marL="461963">
              <a:buFont typeface="Wingdings" panose="05000000000000000000" pitchFamily="2" charset="2"/>
              <a:buChar char="§"/>
            </a:pPr>
            <a:r>
              <a:rPr lang="en-US" sz="2000" dirty="0" smtClean="0"/>
              <a:t>The </a:t>
            </a:r>
            <a:r>
              <a:rPr lang="en-US" sz="2000" dirty="0">
                <a:solidFill>
                  <a:srgbClr val="FF0000"/>
                </a:solidFill>
              </a:rPr>
              <a:t>ASP.NET </a:t>
            </a:r>
            <a:r>
              <a:rPr lang="en-US" sz="2000" dirty="0" smtClean="0">
                <a:solidFill>
                  <a:srgbClr val="FF0000"/>
                </a:solidFill>
              </a:rPr>
              <a:t>platform</a:t>
            </a:r>
            <a:r>
              <a:rPr lang="en-US" sz="2000" dirty="0" smtClean="0"/>
              <a:t> provides the necessary support </a:t>
            </a:r>
            <a:r>
              <a:rPr lang="en-US" sz="2000" dirty="0"/>
              <a:t>for the </a:t>
            </a:r>
            <a:r>
              <a:rPr lang="en-US" sz="2000" dirty="0">
                <a:solidFill>
                  <a:srgbClr val="FF0000"/>
                </a:solidFill>
              </a:rPr>
              <a:t>MVC framework developer</a:t>
            </a:r>
            <a:r>
              <a:rPr lang="en-US" sz="2000" dirty="0"/>
              <a:t> who has no Web Forms experience (and no desire to acquire any</a:t>
            </a:r>
            <a:r>
              <a:rPr lang="en-US" sz="2000" dirty="0" smtClean="0"/>
              <a:t>).</a:t>
            </a:r>
          </a:p>
          <a:p>
            <a:pPr marL="461963">
              <a:buFont typeface="Wingdings" panose="05000000000000000000" pitchFamily="2" charset="2"/>
              <a:buChar char="§"/>
            </a:pPr>
            <a:r>
              <a:rPr lang="en-US" sz="2000" dirty="0"/>
              <a:t>You </a:t>
            </a:r>
            <a:r>
              <a:rPr lang="en-US" sz="2000" dirty="0">
                <a:solidFill>
                  <a:srgbClr val="FF0000"/>
                </a:solidFill>
              </a:rPr>
              <a:t>don’t need</a:t>
            </a:r>
            <a:r>
              <a:rPr lang="en-US" sz="2000" dirty="0"/>
              <a:t> to know how the </a:t>
            </a:r>
            <a:r>
              <a:rPr lang="en-US" sz="2000" dirty="0">
                <a:solidFill>
                  <a:srgbClr val="FF0000"/>
                </a:solidFill>
              </a:rPr>
              <a:t>ASP.NET platform</a:t>
            </a:r>
            <a:r>
              <a:rPr lang="en-US" sz="2000" dirty="0"/>
              <a:t> </a:t>
            </a:r>
            <a:r>
              <a:rPr lang="en-US" sz="2000" dirty="0">
                <a:solidFill>
                  <a:srgbClr val="FF0000"/>
                </a:solidFill>
              </a:rPr>
              <a:t>works</a:t>
            </a:r>
            <a:r>
              <a:rPr lang="en-US" sz="2000" dirty="0"/>
              <a:t> to build MVC framework applications, but you will want to know when you </a:t>
            </a:r>
            <a:r>
              <a:rPr lang="en-US" sz="2000" dirty="0" smtClean="0"/>
              <a:t>learn</a:t>
            </a:r>
          </a:p>
          <a:p>
            <a:pPr marL="687388" lvl="1" indent="-225425">
              <a:buFont typeface="Wingdings" panose="05000000000000000000" pitchFamily="2" charset="2"/>
              <a:buChar char="ü"/>
            </a:pPr>
            <a:r>
              <a:rPr lang="en-US" dirty="0" smtClean="0"/>
              <a:t>just </a:t>
            </a:r>
            <a:r>
              <a:rPr lang="en-US" dirty="0"/>
              <a:t>how much functionality is available and how it can help simplify application </a:t>
            </a:r>
            <a:r>
              <a:rPr lang="en-US" dirty="0" smtClean="0"/>
              <a:t>development</a:t>
            </a:r>
          </a:p>
          <a:p>
            <a:pPr marL="687388" lvl="1" indent="-225425">
              <a:buFont typeface="Wingdings" panose="05000000000000000000" pitchFamily="2" charset="2"/>
              <a:buChar char="ü"/>
            </a:pPr>
            <a:r>
              <a:rPr lang="en-US" dirty="0" smtClean="0"/>
              <a:t>customize </a:t>
            </a:r>
            <a:r>
              <a:rPr lang="en-US" dirty="0"/>
              <a:t>the way that the MVC framework </a:t>
            </a:r>
            <a:r>
              <a:rPr lang="en-US" dirty="0" smtClean="0"/>
              <a:t>operates</a:t>
            </a:r>
          </a:p>
          <a:p>
            <a:pPr marL="687388" lvl="1" indent="-225425">
              <a:buFont typeface="Wingdings" panose="05000000000000000000" pitchFamily="2" charset="2"/>
              <a:buChar char="ü"/>
            </a:pPr>
            <a:r>
              <a:rPr lang="en-US" dirty="0" smtClean="0"/>
              <a:t>scale </a:t>
            </a:r>
            <a:r>
              <a:rPr lang="en-US" dirty="0"/>
              <a:t>up applications to larger numbers of users, both for local and cloud-deployed applications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a:t>
            </a:fld>
            <a:endParaRPr lang="en-US" dirty="0"/>
          </a:p>
        </p:txBody>
      </p:sp>
    </p:spTree>
    <p:extLst>
      <p:ext uri="{BB962C8B-B14F-4D97-AF65-F5344CB8AC3E}">
        <p14:creationId xmlns:p14="http://schemas.microsoft.com/office/powerpoint/2010/main" val="392500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Adding Packages to the </a:t>
            </a:r>
            <a:r>
              <a:rPr lang="en-US" dirty="0" smtClean="0"/>
              <a:t>Project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I </a:t>
            </a:r>
            <a:r>
              <a:rPr lang="en-US" dirty="0"/>
              <a:t>have </a:t>
            </a:r>
            <a:r>
              <a:rPr lang="en-US" dirty="0">
                <a:solidFill>
                  <a:srgbClr val="0070C0"/>
                </a:solidFill>
              </a:rPr>
              <a:t>absolutely</a:t>
            </a:r>
            <a:r>
              <a:rPr lang="en-US" dirty="0"/>
              <a:t> </a:t>
            </a:r>
            <a:r>
              <a:rPr lang="en-US" dirty="0">
                <a:solidFill>
                  <a:srgbClr val="FF0000"/>
                </a:solidFill>
              </a:rPr>
              <a:t>no design skills</a:t>
            </a:r>
            <a:r>
              <a:rPr lang="en-US" dirty="0"/>
              <a:t> at all, and I like using </a:t>
            </a:r>
            <a:r>
              <a:rPr lang="en-US" dirty="0">
                <a:solidFill>
                  <a:srgbClr val="FF0000"/>
                </a:solidFill>
              </a:rPr>
              <a:t>Bootstrap</a:t>
            </a:r>
            <a:r>
              <a:rPr lang="en-US" dirty="0"/>
              <a:t> because it lets me style content during the early stages of development without making too much of a </a:t>
            </a:r>
            <a:r>
              <a:rPr lang="en-US" dirty="0" smtClean="0"/>
              <a:t>mess.</a:t>
            </a:r>
          </a:p>
          <a:p>
            <a:pPr lvl="1"/>
            <a:r>
              <a:rPr lang="en-US" dirty="0" smtClean="0"/>
              <a:t>I </a:t>
            </a:r>
            <a:r>
              <a:rPr lang="en-US" dirty="0"/>
              <a:t>like to work with </a:t>
            </a:r>
            <a:r>
              <a:rPr lang="en-US" dirty="0">
                <a:solidFill>
                  <a:srgbClr val="FF0000"/>
                </a:solidFill>
              </a:rPr>
              <a:t>professional designers</a:t>
            </a:r>
            <a:r>
              <a:rPr lang="en-US" dirty="0"/>
              <a:t> on </a:t>
            </a:r>
            <a:r>
              <a:rPr lang="en-US" dirty="0">
                <a:solidFill>
                  <a:srgbClr val="FF0000"/>
                </a:solidFill>
              </a:rPr>
              <a:t>real projects</a:t>
            </a:r>
            <a:r>
              <a:rPr lang="en-US" dirty="0"/>
              <a:t> (and I recommend you do the same), but in this book I’ll use Bootstrap to make some the examples easier to understand and to highlight specific results and features</a:t>
            </a:r>
            <a:r>
              <a:rPr lang="en-US" dirty="0" smtClean="0"/>
              <a:t>.</a:t>
            </a:r>
          </a:p>
          <a:p>
            <a:pPr lvl="1"/>
            <a:r>
              <a:rPr lang="en-US" dirty="0"/>
              <a:t>I’ll show you how I use Bootstrap later in this chapter, but in this section I will show you how to use the Visual Studio support for NuGet to download and install the Bootstrap package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a:t>
            </a:fld>
            <a:endParaRPr lang="en-US" dirty="0"/>
          </a:p>
        </p:txBody>
      </p:sp>
    </p:spTree>
    <p:extLst>
      <p:ext uri="{BB962C8B-B14F-4D97-AF65-F5344CB8AC3E}">
        <p14:creationId xmlns:p14="http://schemas.microsoft.com/office/powerpoint/2010/main" val="415692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NuGet</a:t>
            </a:r>
            <a:endParaRPr lang="en-US" dirty="0"/>
          </a:p>
        </p:txBody>
      </p:sp>
      <p:sp>
        <p:nvSpPr>
          <p:cNvPr id="3" name="Content Placeholder 2"/>
          <p:cNvSpPr>
            <a:spLocks noGrp="1"/>
          </p:cNvSpPr>
          <p:nvPr>
            <p:ph idx="1"/>
          </p:nvPr>
        </p:nvSpPr>
        <p:spPr/>
        <p:txBody>
          <a:bodyPr/>
          <a:lstStyle/>
          <a:p>
            <a:r>
              <a:rPr lang="en-US" dirty="0"/>
              <a:t>Visual Studio provides a </a:t>
            </a:r>
            <a:r>
              <a:rPr lang="en-US" dirty="0">
                <a:solidFill>
                  <a:srgbClr val="FF0000"/>
                </a:solidFill>
              </a:rPr>
              <a:t>graphical interface</a:t>
            </a:r>
            <a:r>
              <a:rPr lang="en-US" dirty="0"/>
              <a:t> that lets you navigate through the package catalog, but I prefer to use the </a:t>
            </a:r>
            <a:r>
              <a:rPr lang="en-US" dirty="0">
                <a:solidFill>
                  <a:srgbClr val="FF0000"/>
                </a:solidFill>
              </a:rPr>
              <a:t>console feature</a:t>
            </a:r>
            <a:r>
              <a:rPr lang="en-US" dirty="0"/>
              <a:t> that accepts </a:t>
            </a:r>
            <a:r>
              <a:rPr lang="en-US" dirty="0">
                <a:solidFill>
                  <a:srgbClr val="FF0000"/>
                </a:solidFill>
              </a:rPr>
              <a:t>NuGet commands</a:t>
            </a:r>
            <a:r>
              <a:rPr lang="en-US" dirty="0"/>
              <a:t> directly in Visual Studio.</a:t>
            </a:r>
          </a:p>
          <a:p>
            <a:pPr lvl="1"/>
            <a:r>
              <a:rPr lang="en-US" dirty="0"/>
              <a:t>Open the console by selecting Package Manager Console from the Tools ➤ Library Package Manager menu and enter the following command</a:t>
            </a:r>
            <a:r>
              <a:rPr lang="en-US" dirty="0" smtClean="0"/>
              <a:t>:</a:t>
            </a:r>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Install-Package</a:t>
            </a:r>
            <a:r>
              <a:rPr lang="en-US" dirty="0"/>
              <a:t> </a:t>
            </a:r>
            <a:r>
              <a:rPr lang="en-US" dirty="0">
                <a:solidFill>
                  <a:srgbClr val="0070C0"/>
                </a:solidFill>
              </a:rPr>
              <a:t>command</a:t>
            </a:r>
            <a:r>
              <a:rPr lang="en-US" dirty="0"/>
              <a:t> instructs Visual Studio to add a </a:t>
            </a:r>
            <a:r>
              <a:rPr lang="en-US" dirty="0">
                <a:solidFill>
                  <a:srgbClr val="FF0000"/>
                </a:solidFill>
              </a:rPr>
              <a:t>new package</a:t>
            </a:r>
            <a:r>
              <a:rPr lang="en-US" dirty="0"/>
              <a:t> to the </a:t>
            </a:r>
            <a:r>
              <a:rPr lang="en-US" dirty="0" smtClean="0">
                <a:solidFill>
                  <a:srgbClr val="FF0000"/>
                </a:solidFill>
              </a:rPr>
              <a:t>project</a:t>
            </a:r>
            <a:r>
              <a:rPr lang="en-US" dirty="0" smtClean="0"/>
              <a:t>.</a:t>
            </a:r>
          </a:p>
          <a:p>
            <a:pPr lvl="1"/>
            <a:r>
              <a:rPr lang="en-US" dirty="0" smtClean="0"/>
              <a:t>When </a:t>
            </a:r>
            <a:r>
              <a:rPr lang="en-US" dirty="0"/>
              <a:t>you press the Enter key, Visual Studio will download and install the Bootstrap package and any other packages that it depends </a:t>
            </a:r>
            <a:r>
              <a:rPr lang="en-US" dirty="0" smtClean="0"/>
              <a:t>on.</a:t>
            </a:r>
          </a:p>
          <a:p>
            <a:pPr lvl="1"/>
            <a:r>
              <a:rPr lang="en-US" dirty="0" smtClean="0">
                <a:solidFill>
                  <a:srgbClr val="FF0000"/>
                </a:solidFill>
              </a:rPr>
              <a:t>Bootstrap</a:t>
            </a:r>
            <a:r>
              <a:rPr lang="en-US" dirty="0" smtClean="0"/>
              <a:t> </a:t>
            </a:r>
            <a:r>
              <a:rPr lang="en-US" dirty="0">
                <a:solidFill>
                  <a:srgbClr val="0070C0"/>
                </a:solidFill>
              </a:rPr>
              <a:t>depends</a:t>
            </a:r>
            <a:r>
              <a:rPr lang="en-US" dirty="0"/>
              <a:t> only on the popular </a:t>
            </a:r>
            <a:r>
              <a:rPr lang="en-US" dirty="0">
                <a:solidFill>
                  <a:srgbClr val="FF0000"/>
                </a:solidFill>
              </a:rPr>
              <a:t>jQuery</a:t>
            </a:r>
            <a:r>
              <a:rPr lang="en-US" dirty="0"/>
              <a:t> </a:t>
            </a:r>
            <a:r>
              <a:rPr lang="en-US" dirty="0">
                <a:solidFill>
                  <a:srgbClr val="0070C0"/>
                </a:solidFill>
              </a:rPr>
              <a:t>library</a:t>
            </a:r>
            <a:r>
              <a:rPr lang="en-US" dirty="0"/>
              <a:t>, which Visual Studio added automatically when setting up the project, along with some additional </a:t>
            </a:r>
            <a:r>
              <a:rPr lang="en-US" dirty="0">
                <a:solidFill>
                  <a:srgbClr val="FF0000"/>
                </a:solidFill>
              </a:rPr>
              <a:t>JavaScript</a:t>
            </a:r>
            <a:r>
              <a:rPr lang="en-US" dirty="0"/>
              <a:t> </a:t>
            </a:r>
            <a:r>
              <a:rPr lang="en-US" dirty="0">
                <a:solidFill>
                  <a:srgbClr val="0070C0"/>
                </a:solidFill>
              </a:rPr>
              <a:t>files</a:t>
            </a:r>
            <a:r>
              <a:rPr lang="en-US" dirty="0"/>
              <a:t> that use </a:t>
            </a:r>
            <a:r>
              <a:rPr lang="en-US" dirty="0">
                <a:solidFill>
                  <a:srgbClr val="FF0000"/>
                </a:solidFill>
              </a:rPr>
              <a:t>jQuery</a:t>
            </a:r>
            <a:r>
              <a:rPr lang="en-US" dirty="0"/>
              <a:t> to </a:t>
            </a:r>
            <a:r>
              <a:rPr lang="en-US" dirty="0">
                <a:solidFill>
                  <a:srgbClr val="0070C0"/>
                </a:solidFill>
              </a:rPr>
              <a:t>handle</a:t>
            </a:r>
            <a:r>
              <a:rPr lang="en-US" dirty="0"/>
              <a:t> </a:t>
            </a:r>
            <a:r>
              <a:rPr lang="en-US" dirty="0">
                <a:solidFill>
                  <a:srgbClr val="FF0000"/>
                </a:solidFill>
              </a:rPr>
              <a:t>form validation</a:t>
            </a:r>
            <a:r>
              <a:rPr lang="en-US" dirty="0"/>
              <a:t>.</a:t>
            </a:r>
          </a:p>
          <a:p>
            <a:pPr lvl="1"/>
            <a:r>
              <a:rPr lang="en-US" dirty="0"/>
              <a:t>The Bootstrap NuGet package adds some CSS files to the </a:t>
            </a:r>
            <a:r>
              <a:rPr lang="en-US" dirty="0">
                <a:solidFill>
                  <a:srgbClr val="FF0000"/>
                </a:solidFill>
              </a:rPr>
              <a:t>Content</a:t>
            </a:r>
            <a:r>
              <a:rPr lang="en-US" dirty="0"/>
              <a:t> folder (which is the home of static content in an MVC framework application) and some </a:t>
            </a:r>
            <a:r>
              <a:rPr lang="en-US" dirty="0">
                <a:solidFill>
                  <a:srgbClr val="FF0000"/>
                </a:solidFill>
              </a:rPr>
              <a:t>JavaScript</a:t>
            </a:r>
            <a:r>
              <a:rPr lang="en-US" dirty="0"/>
              <a:t> files to the </a:t>
            </a:r>
            <a:r>
              <a:rPr lang="en-US" dirty="0">
                <a:solidFill>
                  <a:srgbClr val="FF0000"/>
                </a:solidFill>
              </a:rPr>
              <a:t>Scripts</a:t>
            </a:r>
            <a:r>
              <a:rPr lang="en-US" dirty="0"/>
              <a:t> </a:t>
            </a:r>
            <a:r>
              <a:rPr lang="en-US" dirty="0" smtClean="0"/>
              <a:t>folder.</a:t>
            </a:r>
          </a:p>
          <a:p>
            <a:pPr lvl="1"/>
            <a:r>
              <a:rPr lang="en-US" dirty="0" smtClean="0"/>
              <a:t>Bootstrap </a:t>
            </a:r>
            <a:r>
              <a:rPr lang="en-US" dirty="0"/>
              <a:t>mainly works through CSS files, but there are some JavaScript enhancements for more complex interactions. (The Bootstrap package also creates a fonts folder. Not all open source libraries fit neatly into the ASP.NET project structure, so occasionally you will see artifacts like this to support assumptions made by the library about the layout of its files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a:t>
            </a:fld>
            <a:endParaRPr lang="en-US" dirty="0"/>
          </a:p>
        </p:txBody>
      </p:sp>
      <p:pic>
        <p:nvPicPr>
          <p:cNvPr id="6" name="Picture 5"/>
          <p:cNvPicPr>
            <a:picLocks noChangeAspect="1"/>
          </p:cNvPicPr>
          <p:nvPr/>
        </p:nvPicPr>
        <p:blipFill>
          <a:blip r:embed="rId2"/>
          <a:stretch>
            <a:fillRect/>
          </a:stretch>
        </p:blipFill>
        <p:spPr>
          <a:xfrm>
            <a:off x="714511" y="2656658"/>
            <a:ext cx="5172075" cy="342900"/>
          </a:xfrm>
          <a:prstGeom prst="rect">
            <a:avLst/>
          </a:prstGeom>
          <a:ln>
            <a:solidFill>
              <a:schemeClr val="accent1"/>
            </a:solidFill>
          </a:ln>
        </p:spPr>
      </p:pic>
    </p:spTree>
    <p:extLst>
      <p:ext uri="{BB962C8B-B14F-4D97-AF65-F5344CB8AC3E}">
        <p14:creationId xmlns:p14="http://schemas.microsoft.com/office/powerpoint/2010/main" val="1166143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TIP</a:t>
            </a:r>
            <a:endParaRPr lang="en-US" dirty="0"/>
          </a:p>
        </p:txBody>
      </p:sp>
      <p:sp>
        <p:nvSpPr>
          <p:cNvPr id="7" name="Content Placeholder 6"/>
          <p:cNvSpPr>
            <a:spLocks noGrp="1"/>
          </p:cNvSpPr>
          <p:nvPr>
            <p:ph idx="1"/>
          </p:nvPr>
        </p:nvSpPr>
        <p:spPr/>
        <p:txBody>
          <a:bodyPr/>
          <a:lstStyle/>
          <a:p>
            <a:r>
              <a:rPr lang="en-US" dirty="0" smtClean="0"/>
              <a:t>The </a:t>
            </a:r>
            <a:r>
              <a:rPr lang="en-US" dirty="0">
                <a:solidFill>
                  <a:srgbClr val="FF0000"/>
                </a:solidFill>
              </a:rPr>
              <a:t>-version</a:t>
            </a:r>
            <a:r>
              <a:rPr lang="en-US" dirty="0"/>
              <a:t> </a:t>
            </a:r>
            <a:r>
              <a:rPr lang="en-US" dirty="0">
                <a:solidFill>
                  <a:srgbClr val="0070C0"/>
                </a:solidFill>
              </a:rPr>
              <a:t>argument</a:t>
            </a:r>
            <a:r>
              <a:rPr lang="en-US" dirty="0"/>
              <a:t> allows me to specify a </a:t>
            </a:r>
            <a:r>
              <a:rPr lang="en-US" dirty="0">
                <a:solidFill>
                  <a:srgbClr val="FF0000"/>
                </a:solidFill>
              </a:rPr>
              <a:t>particular version</a:t>
            </a:r>
            <a:r>
              <a:rPr lang="en-US" dirty="0"/>
              <a:t> of the package, and version 3.0.3 is the current version of Bootstrap available as I write </a:t>
            </a:r>
            <a:r>
              <a:rPr lang="en-US" dirty="0" smtClean="0"/>
              <a:t>this.</a:t>
            </a:r>
          </a:p>
          <a:p>
            <a:pPr lvl="1"/>
            <a:r>
              <a:rPr lang="en-US" dirty="0" smtClean="0"/>
              <a:t>The </a:t>
            </a:r>
            <a:r>
              <a:rPr lang="en-US" dirty="0"/>
              <a:t>latest version of the package will be installed if you omit the –version argument when using the Install-Package </a:t>
            </a:r>
            <a:r>
              <a:rPr lang="en-US" dirty="0" smtClean="0"/>
              <a:t>command.</a:t>
            </a:r>
          </a:p>
          <a:p>
            <a:pPr lvl="1"/>
            <a:r>
              <a:rPr lang="en-US" dirty="0" smtClean="0"/>
              <a:t>I </a:t>
            </a:r>
            <a:r>
              <a:rPr lang="en-US" dirty="0"/>
              <a:t>use specific versions of packages in this book to ensure that you are able to re-create the examples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52</a:t>
            </a:fld>
            <a:endParaRPr lang="en-US" dirty="0"/>
          </a:p>
        </p:txBody>
      </p:sp>
    </p:spTree>
    <p:extLst>
      <p:ext uri="{BB962C8B-B14F-4D97-AF65-F5344CB8AC3E}">
        <p14:creationId xmlns:p14="http://schemas.microsoft.com/office/powerpoint/2010/main" val="435159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Bootstrap </a:t>
            </a:r>
            <a:r>
              <a:rPr lang="en-US" dirty="0"/>
              <a:t>is only one of the packages that Microsoft has adopted, and I only briefly describe its use in this </a:t>
            </a:r>
            <a:r>
              <a:rPr lang="en-US" dirty="0" smtClean="0"/>
              <a:t>chapter.</a:t>
            </a:r>
          </a:p>
          <a:p>
            <a:pPr lvl="2"/>
            <a:r>
              <a:rPr lang="en-US" dirty="0" smtClean="0"/>
              <a:t>For </a:t>
            </a:r>
            <a:r>
              <a:rPr lang="en-US" dirty="0"/>
              <a:t>full details of client-side development for MVC framework projects, see my </a:t>
            </a:r>
            <a:r>
              <a:rPr lang="en-US" dirty="0">
                <a:solidFill>
                  <a:srgbClr val="FF0000"/>
                </a:solidFill>
              </a:rPr>
              <a:t>Pro ASP.NET MVC 5 Client Development</a:t>
            </a:r>
            <a:r>
              <a:rPr lang="en-US" dirty="0"/>
              <a:t> </a:t>
            </a:r>
            <a:r>
              <a:rPr lang="en-US" dirty="0">
                <a:solidFill>
                  <a:srgbClr val="0070C0"/>
                </a:solidFill>
              </a:rPr>
              <a:t>book</a:t>
            </a:r>
            <a:r>
              <a:rPr lang="en-US" dirty="0"/>
              <a:t>, which is published by Apress.</a:t>
            </a:r>
          </a:p>
          <a:p>
            <a:pPr lvl="1"/>
            <a:r>
              <a:rPr lang="en-US" dirty="0"/>
              <a:t>Bootstrap isn’t directly related to the MVC Framework or the ASP.NET </a:t>
            </a:r>
            <a:r>
              <a:rPr lang="en-US" dirty="0" smtClean="0"/>
              <a:t>platform.</a:t>
            </a:r>
          </a:p>
          <a:p>
            <a:pPr lvl="2"/>
            <a:r>
              <a:rPr lang="en-US" dirty="0" smtClean="0"/>
              <a:t>In </a:t>
            </a:r>
            <a:r>
              <a:rPr lang="en-US" dirty="0"/>
              <a:t>this chapter I use it to demonstrate how to install a NuGet package and in later chapters to make the examples easier to </a:t>
            </a:r>
            <a:r>
              <a:rPr lang="en-US" dirty="0" smtClean="0"/>
              <a:t>follow.</a:t>
            </a:r>
          </a:p>
          <a:p>
            <a:pPr lvl="2"/>
            <a:r>
              <a:rPr lang="en-US" dirty="0" smtClean="0"/>
              <a:t>If </a:t>
            </a:r>
            <a:r>
              <a:rPr lang="en-US" dirty="0"/>
              <a:t>you are familiar with NuGet and Bootstrap (or are not interested in either), then you can move directly to Part 2 of this book, where I turn to the details of the ASP.NET platform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53</a:t>
            </a:fld>
            <a:endParaRPr lang="en-US" dirty="0"/>
          </a:p>
        </p:txBody>
      </p:sp>
    </p:spTree>
    <p:extLst>
      <p:ext uri="{BB962C8B-B14F-4D97-AF65-F5344CB8AC3E}">
        <p14:creationId xmlns:p14="http://schemas.microsoft.com/office/powerpoint/2010/main" val="133520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Using Bootstrap</a:t>
            </a:r>
            <a:endParaRPr lang="en-US" dirty="0">
              <a:solidFill>
                <a:schemeClr val="bg1"/>
              </a:solidFill>
            </a:endParaRPr>
          </a:p>
        </p:txBody>
      </p:sp>
      <p:sp>
        <p:nvSpPr>
          <p:cNvPr id="3" name="Content Placeholder 2"/>
          <p:cNvSpPr>
            <a:spLocks noGrp="1"/>
          </p:cNvSpPr>
          <p:nvPr>
            <p:ph idx="1"/>
          </p:nvPr>
        </p:nvSpPr>
        <p:spPr/>
        <p:txBody>
          <a:bodyPr/>
          <a:lstStyle/>
          <a:p>
            <a:r>
              <a:rPr lang="en-US" dirty="0"/>
              <a:t>I don’t want to get into too much detail about Bootstrap because it isn’t the topic of this book, and I will be using it only to make the examples easier to </a:t>
            </a:r>
            <a:r>
              <a:rPr lang="en-US" dirty="0" smtClean="0"/>
              <a:t>understand.</a:t>
            </a:r>
          </a:p>
          <a:p>
            <a:pPr lvl="1"/>
            <a:r>
              <a:rPr lang="en-US" dirty="0" smtClean="0"/>
              <a:t>To </a:t>
            </a:r>
            <a:r>
              <a:rPr lang="en-US" dirty="0"/>
              <a:t>demonstrate the basic Bootstrap features, I have applied some of the most useful styles to the Views/Home/Index.cshtml file, as shown in </a:t>
            </a:r>
            <a:r>
              <a:rPr lang="en-US" dirty="0">
                <a:solidFill>
                  <a:srgbClr val="FF0000"/>
                </a:solidFill>
              </a:rPr>
              <a:t>Listing 2-4</a:t>
            </a:r>
            <a:r>
              <a:rPr lang="en-US" dirty="0" smtClean="0"/>
              <a:t>.</a:t>
            </a:r>
          </a:p>
          <a:p>
            <a:pPr lvl="2"/>
            <a:r>
              <a:rPr lang="en-US" dirty="0"/>
              <a:t>The first changes in the </a:t>
            </a:r>
            <a:r>
              <a:rPr lang="en-US" dirty="0">
                <a:solidFill>
                  <a:srgbClr val="FF0000"/>
                </a:solidFill>
              </a:rPr>
              <a:t>view</a:t>
            </a:r>
            <a:r>
              <a:rPr lang="en-US" dirty="0"/>
              <a:t> are the addition of </a:t>
            </a:r>
            <a:r>
              <a:rPr lang="en-US" dirty="0">
                <a:solidFill>
                  <a:srgbClr val="FF0000"/>
                </a:solidFill>
              </a:rPr>
              <a:t>link elements</a:t>
            </a:r>
            <a:r>
              <a:rPr lang="en-US" dirty="0"/>
              <a:t> to import the </a:t>
            </a:r>
            <a:r>
              <a:rPr lang="en-US" dirty="0">
                <a:solidFill>
                  <a:srgbClr val="FF0000"/>
                </a:solidFill>
              </a:rPr>
              <a:t>bootstrap.min.css</a:t>
            </a:r>
            <a:r>
              <a:rPr lang="en-US" dirty="0"/>
              <a:t> and </a:t>
            </a:r>
            <a:r>
              <a:rPr lang="en-US" dirty="0">
                <a:solidFill>
                  <a:srgbClr val="FF0000"/>
                </a:solidFill>
              </a:rPr>
              <a:t>bootstrap-theme.min.css</a:t>
            </a:r>
            <a:r>
              <a:rPr lang="en-US" dirty="0"/>
              <a:t> files into the HTML </a:t>
            </a:r>
            <a:r>
              <a:rPr lang="en-US" dirty="0" smtClean="0"/>
              <a:t>document.</a:t>
            </a:r>
          </a:p>
          <a:p>
            <a:pPr lvl="3"/>
            <a:r>
              <a:rPr lang="en-US" dirty="0" smtClean="0"/>
              <a:t>Bootstrap </a:t>
            </a:r>
            <a:r>
              <a:rPr lang="en-US" dirty="0"/>
              <a:t>includes a set of base CSS classes that are supplemented by </a:t>
            </a:r>
            <a:r>
              <a:rPr lang="en-US" dirty="0">
                <a:solidFill>
                  <a:srgbClr val="FF0000"/>
                </a:solidFill>
              </a:rPr>
              <a:t>replaceable </a:t>
            </a:r>
            <a:r>
              <a:rPr lang="en-US" dirty="0" smtClean="0">
                <a:solidFill>
                  <a:srgbClr val="FF0000"/>
                </a:solidFill>
              </a:rPr>
              <a:t>themes</a:t>
            </a:r>
            <a:r>
              <a:rPr lang="en-US" dirty="0" smtClean="0"/>
              <a:t>.</a:t>
            </a:r>
          </a:p>
          <a:p>
            <a:pPr lvl="3"/>
            <a:r>
              <a:rPr lang="en-US" dirty="0" smtClean="0"/>
              <a:t>The </a:t>
            </a:r>
            <a:r>
              <a:rPr lang="en-US" dirty="0"/>
              <a:t>base classes are in the </a:t>
            </a:r>
            <a:r>
              <a:rPr lang="en-US" dirty="0">
                <a:solidFill>
                  <a:srgbClr val="FF0000"/>
                </a:solidFill>
              </a:rPr>
              <a:t>bootstrap.min.css</a:t>
            </a:r>
            <a:r>
              <a:rPr lang="en-US" dirty="0"/>
              <a:t> file, and I have used the default theme that is defined by the bootstrap-theme.min.css file and that is installed by the NuGet package</a:t>
            </a:r>
            <a:r>
              <a:rPr lang="en-US" dirty="0" smtClean="0"/>
              <a:t>.</a:t>
            </a:r>
          </a:p>
          <a:p>
            <a:pPr lvl="2"/>
            <a:r>
              <a:rPr lang="en-US" dirty="0"/>
              <a:t>The other changes apply the </a:t>
            </a:r>
            <a:r>
              <a:rPr lang="en-US" dirty="0">
                <a:solidFill>
                  <a:srgbClr val="FF0000"/>
                </a:solidFill>
              </a:rPr>
              <a:t>Bootstrap CSS</a:t>
            </a:r>
            <a:r>
              <a:rPr lang="en-US" dirty="0"/>
              <a:t> classes to style the HTML content that the view will generate. </a:t>
            </a:r>
            <a:endParaRPr lang="en-US" dirty="0" smtClean="0"/>
          </a:p>
          <a:p>
            <a:pPr lvl="3"/>
            <a:r>
              <a:rPr lang="en-US" dirty="0" smtClean="0"/>
              <a:t>Bootstrap </a:t>
            </a:r>
            <a:r>
              <a:rPr lang="en-US" dirty="0"/>
              <a:t>includes a lot of CSS classes, and I am only using some of the most basic, but they are representative of the examples you will see throughout this </a:t>
            </a:r>
            <a:r>
              <a:rPr lang="en-US" dirty="0" smtClean="0"/>
              <a:t>book.</a:t>
            </a:r>
          </a:p>
          <a:p>
            <a:pPr lvl="3"/>
            <a:r>
              <a:rPr lang="en-US" dirty="0" smtClean="0">
                <a:solidFill>
                  <a:srgbClr val="FF0000"/>
                </a:solidFill>
              </a:rPr>
              <a:t>Figure </a:t>
            </a:r>
            <a:r>
              <a:rPr lang="en-US" dirty="0">
                <a:solidFill>
                  <a:srgbClr val="FF0000"/>
                </a:solidFill>
              </a:rPr>
              <a:t>2-6</a:t>
            </a:r>
            <a:r>
              <a:rPr lang="en-US" dirty="0"/>
              <a:t> shows the effect that the changes in </a:t>
            </a:r>
            <a:r>
              <a:rPr lang="en-US" dirty="0">
                <a:solidFill>
                  <a:srgbClr val="FF0000"/>
                </a:solidFill>
              </a:rPr>
              <a:t>Listing 2-4</a:t>
            </a:r>
            <a:r>
              <a:rPr lang="en-US" dirty="0"/>
              <a:t> have on the application, which will provide some useful context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54</a:t>
            </a:fld>
            <a:endParaRPr lang="en-US" dirty="0"/>
          </a:p>
        </p:txBody>
      </p:sp>
    </p:spTree>
    <p:extLst>
      <p:ext uri="{BB962C8B-B14F-4D97-AF65-F5344CB8AC3E}">
        <p14:creationId xmlns:p14="http://schemas.microsoft.com/office/powerpoint/2010/main" val="2193651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Using Bootstrap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 am </a:t>
            </a:r>
            <a:r>
              <a:rPr lang="en-US" dirty="0"/>
              <a:t>not going to describe the individual Bootstrap classes in detail, but I have provided a quick summary of those that I have used in Listing 2-4 in </a:t>
            </a:r>
            <a:r>
              <a:rPr lang="en-US" dirty="0">
                <a:solidFill>
                  <a:srgbClr val="FF0000"/>
                </a:solidFill>
              </a:rPr>
              <a:t>Table 2-1</a:t>
            </a:r>
            <a:r>
              <a:rPr lang="en-US" dirty="0"/>
              <a:t> so that you can see how I created the effect shown in the figure</a:t>
            </a:r>
            <a:r>
              <a:rPr lang="en-US" dirty="0" smtClean="0"/>
              <a:t>.</a:t>
            </a:r>
          </a:p>
          <a:p>
            <a:pPr lvl="1"/>
            <a:r>
              <a:rPr lang="en-US" dirty="0"/>
              <a:t>The Bootstrap classes are simple to use and can quickly create a consistent layout for the HTML in a view. </a:t>
            </a:r>
            <a:endParaRPr lang="en-US" dirty="0" smtClean="0"/>
          </a:p>
          <a:p>
            <a:pPr lvl="2"/>
            <a:r>
              <a:rPr lang="en-US" dirty="0" smtClean="0"/>
              <a:t>For </a:t>
            </a:r>
            <a:r>
              <a:rPr lang="en-US" dirty="0"/>
              <a:t>the most part, I applied the classes to the static HTML elements in the view in </a:t>
            </a:r>
            <a:r>
              <a:rPr lang="en-US" dirty="0">
                <a:solidFill>
                  <a:srgbClr val="FF0000"/>
                </a:solidFill>
              </a:rPr>
              <a:t>Listing 2-4</a:t>
            </a:r>
            <a:r>
              <a:rPr lang="en-US" dirty="0"/>
              <a:t>, but I have also used a Bootstrap class with the </a:t>
            </a:r>
            <a:r>
              <a:rPr lang="en-US" dirty="0">
                <a:solidFill>
                  <a:srgbClr val="FF0000"/>
                </a:solidFill>
              </a:rPr>
              <a:t>HTML helper </a:t>
            </a:r>
            <a:r>
              <a:rPr lang="en-US" dirty="0">
                <a:solidFill>
                  <a:srgbClr val="0070C0"/>
                </a:solidFill>
              </a:rPr>
              <a:t>method</a:t>
            </a:r>
            <a:r>
              <a:rPr lang="en-US" dirty="0">
                <a:solidFill>
                  <a:srgbClr val="FF0000"/>
                </a:solidFill>
              </a:rPr>
              <a:t> </a:t>
            </a:r>
            <a:r>
              <a:rPr lang="en-US" dirty="0"/>
              <a:t>that generates the select element from the enumeration of color values, like </a:t>
            </a:r>
            <a:r>
              <a:rPr lang="en-US" dirty="0" smtClean="0"/>
              <a:t>this:</a:t>
            </a:r>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55</a:t>
            </a:fld>
            <a:endParaRPr lang="en-US" dirty="0"/>
          </a:p>
        </p:txBody>
      </p:sp>
      <p:pic>
        <p:nvPicPr>
          <p:cNvPr id="6" name="Picture 5"/>
          <p:cNvPicPr>
            <a:picLocks noChangeAspect="1"/>
          </p:cNvPicPr>
          <p:nvPr/>
        </p:nvPicPr>
        <p:blipFill>
          <a:blip r:embed="rId2"/>
          <a:stretch>
            <a:fillRect/>
          </a:stretch>
        </p:blipFill>
        <p:spPr>
          <a:xfrm>
            <a:off x="801189" y="3607306"/>
            <a:ext cx="7679869" cy="883185"/>
          </a:xfrm>
          <a:prstGeom prst="rect">
            <a:avLst/>
          </a:prstGeom>
          <a:ln>
            <a:solidFill>
              <a:schemeClr val="accent1"/>
            </a:solidFill>
          </a:ln>
        </p:spPr>
      </p:pic>
    </p:spTree>
    <p:extLst>
      <p:ext uri="{BB962C8B-B14F-4D97-AF65-F5344CB8AC3E}">
        <p14:creationId xmlns:p14="http://schemas.microsoft.com/office/powerpoint/2010/main" val="1503067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2-4</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56</a:t>
            </a:fld>
            <a:endParaRPr lang="en-US" dirty="0"/>
          </a:p>
        </p:txBody>
      </p:sp>
      <p:pic>
        <p:nvPicPr>
          <p:cNvPr id="7" name="Picture 6"/>
          <p:cNvPicPr>
            <a:picLocks noChangeAspect="1"/>
          </p:cNvPicPr>
          <p:nvPr/>
        </p:nvPicPr>
        <p:blipFill>
          <a:blip r:embed="rId2"/>
          <a:stretch>
            <a:fillRect/>
          </a:stretch>
        </p:blipFill>
        <p:spPr>
          <a:xfrm>
            <a:off x="152400" y="1281248"/>
            <a:ext cx="11356773" cy="4597038"/>
          </a:xfrm>
          <a:prstGeom prst="rect">
            <a:avLst/>
          </a:prstGeom>
          <a:ln>
            <a:solidFill>
              <a:schemeClr val="accent1"/>
            </a:solidFill>
          </a:ln>
        </p:spPr>
      </p:pic>
    </p:spTree>
    <p:extLst>
      <p:ext uri="{BB962C8B-B14F-4D97-AF65-F5344CB8AC3E}">
        <p14:creationId xmlns:p14="http://schemas.microsoft.com/office/powerpoint/2010/main" val="2084402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2-6</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57</a:t>
            </a:fld>
            <a:endParaRPr lang="en-US" dirty="0"/>
          </a:p>
        </p:txBody>
      </p:sp>
      <p:pic>
        <p:nvPicPr>
          <p:cNvPr id="6" name="Picture 5"/>
          <p:cNvPicPr>
            <a:picLocks noChangeAspect="1"/>
          </p:cNvPicPr>
          <p:nvPr/>
        </p:nvPicPr>
        <p:blipFill>
          <a:blip r:embed="rId2"/>
          <a:stretch>
            <a:fillRect/>
          </a:stretch>
        </p:blipFill>
        <p:spPr>
          <a:xfrm>
            <a:off x="152400" y="1271450"/>
            <a:ext cx="5025437" cy="5094515"/>
          </a:xfrm>
          <a:prstGeom prst="rect">
            <a:avLst/>
          </a:prstGeom>
          <a:ln>
            <a:solidFill>
              <a:schemeClr val="accent1"/>
            </a:solidFill>
          </a:ln>
        </p:spPr>
      </p:pic>
    </p:spTree>
    <p:extLst>
      <p:ext uri="{BB962C8B-B14F-4D97-AF65-F5344CB8AC3E}">
        <p14:creationId xmlns:p14="http://schemas.microsoft.com/office/powerpoint/2010/main" val="5673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2-1</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58</a:t>
            </a:fld>
            <a:endParaRPr lang="en-US" dirty="0"/>
          </a:p>
        </p:txBody>
      </p:sp>
      <p:pic>
        <p:nvPicPr>
          <p:cNvPr id="3" name="Picture 2"/>
          <p:cNvPicPr>
            <a:picLocks noChangeAspect="1"/>
          </p:cNvPicPr>
          <p:nvPr/>
        </p:nvPicPr>
        <p:blipFill>
          <a:blip r:embed="rId2"/>
          <a:stretch>
            <a:fillRect/>
          </a:stretch>
        </p:blipFill>
        <p:spPr>
          <a:xfrm>
            <a:off x="152400" y="1279067"/>
            <a:ext cx="7582720" cy="5165275"/>
          </a:xfrm>
          <a:prstGeom prst="rect">
            <a:avLst/>
          </a:prstGeom>
          <a:ln>
            <a:solidFill>
              <a:schemeClr val="accent1"/>
            </a:solidFill>
          </a:ln>
        </p:spPr>
      </p:pic>
    </p:spTree>
    <p:extLst>
      <p:ext uri="{BB962C8B-B14F-4D97-AF65-F5344CB8AC3E}">
        <p14:creationId xmlns:p14="http://schemas.microsoft.com/office/powerpoint/2010/main" val="4107448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I </a:t>
            </a:r>
            <a:r>
              <a:rPr lang="en-US" dirty="0"/>
              <a:t>am using the </a:t>
            </a:r>
            <a:r>
              <a:rPr lang="en-US" dirty="0">
                <a:solidFill>
                  <a:srgbClr val="FF0000"/>
                </a:solidFill>
              </a:rPr>
              <a:t>minified versions</a:t>
            </a:r>
            <a:r>
              <a:rPr lang="en-US" dirty="0"/>
              <a:t> of the </a:t>
            </a:r>
            <a:r>
              <a:rPr lang="en-US" dirty="0">
                <a:solidFill>
                  <a:srgbClr val="FF0000"/>
                </a:solidFill>
              </a:rPr>
              <a:t>Bootstrap</a:t>
            </a:r>
            <a:r>
              <a:rPr lang="en-US" dirty="0"/>
              <a:t> files in this example, which have been processed to remove whitespace, comments, and other optional </a:t>
            </a:r>
            <a:r>
              <a:rPr lang="en-US" dirty="0" smtClean="0"/>
              <a:t>content.</a:t>
            </a:r>
          </a:p>
          <a:p>
            <a:pPr lvl="2"/>
            <a:r>
              <a:rPr lang="en-US" dirty="0" smtClean="0"/>
              <a:t>Minified </a:t>
            </a:r>
            <a:r>
              <a:rPr lang="en-US" dirty="0"/>
              <a:t>files are used in deployment to reduce bandwidth requirements or (as here) when using third-party packages that you do not need to </a:t>
            </a:r>
            <a:r>
              <a:rPr lang="en-US" dirty="0" smtClean="0"/>
              <a:t>debug.</a:t>
            </a:r>
          </a:p>
          <a:p>
            <a:pPr lvl="2"/>
            <a:r>
              <a:rPr lang="en-US" dirty="0" smtClean="0"/>
              <a:t>The </a:t>
            </a:r>
            <a:r>
              <a:rPr lang="en-US" dirty="0"/>
              <a:t>NuGet package also installs the human-readable files if you want to take a look at how Bootstrap works</a:t>
            </a:r>
            <a:r>
              <a:rPr lang="en-US" dirty="0" smtClean="0"/>
              <a:t>.</a:t>
            </a:r>
          </a:p>
          <a:p>
            <a:pPr lvl="1"/>
            <a:r>
              <a:rPr lang="en-US" dirty="0" smtClean="0"/>
              <a:t>Bootstrap </a:t>
            </a:r>
            <a:r>
              <a:rPr lang="en-US" dirty="0"/>
              <a:t>functionality is largely provided through </a:t>
            </a:r>
            <a:r>
              <a:rPr lang="en-US" dirty="0">
                <a:solidFill>
                  <a:srgbClr val="FF0000"/>
                </a:solidFill>
              </a:rPr>
              <a:t>CSS</a:t>
            </a:r>
            <a:r>
              <a:rPr lang="en-US" dirty="0"/>
              <a:t> </a:t>
            </a:r>
            <a:r>
              <a:rPr lang="en-US" dirty="0">
                <a:solidFill>
                  <a:srgbClr val="0070C0"/>
                </a:solidFill>
              </a:rPr>
              <a:t>classes</a:t>
            </a:r>
            <a:r>
              <a:rPr lang="en-US" dirty="0"/>
              <a:t> but is supplemented with some </a:t>
            </a:r>
            <a:r>
              <a:rPr lang="en-US" dirty="0">
                <a:solidFill>
                  <a:srgbClr val="FF0000"/>
                </a:solidFill>
              </a:rPr>
              <a:t>JavaScript</a:t>
            </a:r>
            <a:r>
              <a:rPr lang="en-US" dirty="0"/>
              <a:t> </a:t>
            </a:r>
            <a:r>
              <a:rPr lang="en-US" dirty="0" smtClean="0">
                <a:solidFill>
                  <a:srgbClr val="0070C0"/>
                </a:solidFill>
              </a:rPr>
              <a:t>additions</a:t>
            </a:r>
            <a:r>
              <a:rPr lang="en-US" dirty="0" smtClean="0"/>
              <a:t>.</a:t>
            </a:r>
          </a:p>
          <a:p>
            <a:pPr lvl="2"/>
            <a:r>
              <a:rPr lang="en-US" dirty="0" smtClean="0"/>
              <a:t>I </a:t>
            </a:r>
            <a:r>
              <a:rPr lang="en-US" dirty="0"/>
              <a:t>don’t need to use the </a:t>
            </a:r>
            <a:r>
              <a:rPr lang="en-US" dirty="0">
                <a:solidFill>
                  <a:srgbClr val="FF0000"/>
                </a:solidFill>
              </a:rPr>
              <a:t>JavaScript</a:t>
            </a:r>
            <a:r>
              <a:rPr lang="en-US" dirty="0"/>
              <a:t> </a:t>
            </a:r>
            <a:r>
              <a:rPr lang="en-US" dirty="0">
                <a:solidFill>
                  <a:srgbClr val="0070C0"/>
                </a:solidFill>
              </a:rPr>
              <a:t>features</a:t>
            </a:r>
            <a:r>
              <a:rPr lang="en-US" dirty="0"/>
              <a:t> for this example and am only using the </a:t>
            </a:r>
            <a:r>
              <a:rPr lang="en-US" dirty="0">
                <a:solidFill>
                  <a:srgbClr val="FF0000"/>
                </a:solidFill>
              </a:rPr>
              <a:t>CSS</a:t>
            </a:r>
            <a:r>
              <a:rPr lang="en-US" dirty="0"/>
              <a:t> </a:t>
            </a:r>
            <a:r>
              <a:rPr lang="en-US" dirty="0">
                <a:solidFill>
                  <a:srgbClr val="0070C0"/>
                </a:solidFill>
              </a:rPr>
              <a:t>classes</a:t>
            </a:r>
            <a:r>
              <a:rPr lang="en-US" dirty="0" smtClean="0"/>
              <a:t>.</a:t>
            </a:r>
          </a:p>
          <a:p>
            <a:pPr lvl="1"/>
            <a:r>
              <a:rPr lang="en-US" dirty="0" smtClean="0"/>
              <a:t>I </a:t>
            </a:r>
            <a:r>
              <a:rPr lang="en-US" dirty="0"/>
              <a:t>have to prefix the property name with </a:t>
            </a:r>
            <a:r>
              <a:rPr lang="en-US" dirty="0">
                <a:solidFill>
                  <a:srgbClr val="FF0000"/>
                </a:solidFill>
              </a:rPr>
              <a:t>@</a:t>
            </a:r>
            <a:r>
              <a:rPr lang="en-US" dirty="0"/>
              <a:t> because </a:t>
            </a:r>
            <a:r>
              <a:rPr lang="en-US" dirty="0">
                <a:solidFill>
                  <a:srgbClr val="0070C0"/>
                </a:solidFill>
              </a:rPr>
              <a:t>class</a:t>
            </a:r>
            <a:r>
              <a:rPr lang="en-US" dirty="0"/>
              <a:t> is a C# </a:t>
            </a:r>
            <a:r>
              <a:rPr lang="en-US" dirty="0" smtClean="0"/>
              <a:t>keyword.</a:t>
            </a:r>
          </a:p>
          <a:p>
            <a:pPr lvl="2"/>
            <a:r>
              <a:rPr lang="en-US" dirty="0" smtClean="0"/>
              <a:t>The </a:t>
            </a:r>
            <a:r>
              <a:rPr lang="en-US" dirty="0"/>
              <a:t>@ symbol is a standard C# feature that allows the use of keywords without confusing the compiler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59</a:t>
            </a:fld>
            <a:endParaRPr lang="en-US" dirty="0"/>
          </a:p>
        </p:txBody>
      </p:sp>
    </p:spTree>
    <p:extLst>
      <p:ext uri="{BB962C8B-B14F-4D97-AF65-F5344CB8AC3E}">
        <p14:creationId xmlns:p14="http://schemas.microsoft.com/office/powerpoint/2010/main" val="129138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This </a:t>
            </a:r>
            <a:r>
              <a:rPr lang="en-US" dirty="0"/>
              <a:t>book is not an MVC framework tutorial, and I assume you have a basic understanding of MVC and web application development in </a:t>
            </a:r>
            <a:r>
              <a:rPr lang="en-US" dirty="0" smtClean="0"/>
              <a:t>general.</a:t>
            </a:r>
          </a:p>
          <a:p>
            <a:pPr lvl="1"/>
            <a:r>
              <a:rPr lang="en-US" dirty="0" smtClean="0"/>
              <a:t>If </a:t>
            </a:r>
            <a:r>
              <a:rPr lang="en-US" dirty="0"/>
              <a:t>you are new to the MVC framework, then start by reading my Pro ASP.NET MVC 5 book, which is also published by Apress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a:t>
            </a:fld>
            <a:endParaRPr lang="en-US" dirty="0"/>
          </a:p>
        </p:txBody>
      </p:sp>
    </p:spTree>
    <p:extLst>
      <p:ext uri="{BB962C8B-B14F-4D97-AF65-F5344CB8AC3E}">
        <p14:creationId xmlns:p14="http://schemas.microsoft.com/office/powerpoint/2010/main" val="1359696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Helpers</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HTML helpers </a:t>
            </a:r>
            <a:r>
              <a:rPr lang="en-US" dirty="0"/>
              <a:t>are </a:t>
            </a:r>
            <a:r>
              <a:rPr lang="en-US" dirty="0">
                <a:solidFill>
                  <a:srgbClr val="FF0000"/>
                </a:solidFill>
              </a:rPr>
              <a:t>convenience</a:t>
            </a:r>
            <a:r>
              <a:rPr lang="en-US" dirty="0"/>
              <a:t> </a:t>
            </a:r>
            <a:r>
              <a:rPr lang="en-US" dirty="0">
                <a:solidFill>
                  <a:srgbClr val="0070C0"/>
                </a:solidFill>
              </a:rPr>
              <a:t>methods</a:t>
            </a:r>
            <a:r>
              <a:rPr lang="en-US" dirty="0"/>
              <a:t> used in </a:t>
            </a:r>
            <a:r>
              <a:rPr lang="en-US" dirty="0">
                <a:solidFill>
                  <a:srgbClr val="FF0000"/>
                </a:solidFill>
              </a:rPr>
              <a:t>Razor views </a:t>
            </a:r>
            <a:r>
              <a:rPr lang="en-US" dirty="0"/>
              <a:t>to generate </a:t>
            </a:r>
            <a:r>
              <a:rPr lang="en-US" dirty="0">
                <a:solidFill>
                  <a:srgbClr val="FF0000"/>
                </a:solidFill>
              </a:rPr>
              <a:t>HTML elements </a:t>
            </a:r>
            <a:r>
              <a:rPr lang="en-US" dirty="0"/>
              <a:t>from model data.</a:t>
            </a:r>
          </a:p>
          <a:p>
            <a:pPr lvl="1"/>
            <a:r>
              <a:rPr lang="en-US" dirty="0"/>
              <a:t>All of the helper methods are overridden so that there is a version that accepts an object that is used to apply attributes to the elements that are </a:t>
            </a:r>
            <a:r>
              <a:rPr lang="en-US" dirty="0" smtClean="0"/>
              <a:t>created.</a:t>
            </a:r>
          </a:p>
          <a:p>
            <a:pPr lvl="1"/>
            <a:r>
              <a:rPr lang="en-US" dirty="0" smtClean="0"/>
              <a:t>The </a:t>
            </a:r>
            <a:r>
              <a:rPr lang="en-US" dirty="0"/>
              <a:t>properties of the object are used for the attribute names, and the values for the attributes are taken from the property </a:t>
            </a:r>
            <a:r>
              <a:rPr lang="en-US" dirty="0" smtClean="0"/>
              <a:t>values.</a:t>
            </a:r>
          </a:p>
          <a:p>
            <a:pPr lvl="1"/>
            <a:r>
              <a:rPr lang="en-US" dirty="0" smtClean="0"/>
              <a:t>For </a:t>
            </a:r>
            <a:r>
              <a:rPr lang="en-US" dirty="0"/>
              <a:t>the DropDownList helper in the example, I have passed in a dynamic object that defines a class property that applies the Bootstrap form-control class to the select element that the helper creates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60</a:t>
            </a:fld>
            <a:endParaRPr lang="en-US" dirty="0"/>
          </a:p>
        </p:txBody>
      </p:sp>
    </p:spTree>
    <p:extLst>
      <p:ext uri="{BB962C8B-B14F-4D97-AF65-F5344CB8AC3E}">
        <p14:creationId xmlns:p14="http://schemas.microsoft.com/office/powerpoint/2010/main" val="425300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ASP.NET Life Cycle</a:t>
            </a:r>
          </a:p>
        </p:txBody>
      </p:sp>
      <p:sp>
        <p:nvSpPr>
          <p:cNvPr id="6" name="Text Placeholder 5"/>
          <p:cNvSpPr>
            <a:spLocks noGrp="1"/>
          </p:cNvSpPr>
          <p:nvPr>
            <p:ph type="body" sz="quarter" idx="16"/>
          </p:nvPr>
        </p:nvSpPr>
        <p:spPr/>
        <p:txBody>
          <a:bodyPr/>
          <a:lstStyle/>
          <a:p>
            <a:r>
              <a:rPr lang="en-US" dirty="0" smtClean="0"/>
              <a:t>3</a:t>
            </a:r>
            <a:endParaRPr lang="en-US" dirty="0"/>
          </a:p>
        </p:txBody>
      </p:sp>
      <p:pic>
        <p:nvPicPr>
          <p:cNvPr id="3" name="Picture 2"/>
          <p:cNvPicPr>
            <a:picLocks noChangeAspect="1"/>
          </p:cNvPicPr>
          <p:nvPr/>
        </p:nvPicPr>
        <p:blipFill>
          <a:blip r:embed="rId2"/>
          <a:stretch>
            <a:fillRect/>
          </a:stretch>
        </p:blipFill>
        <p:spPr>
          <a:xfrm>
            <a:off x="9353550" y="4488446"/>
            <a:ext cx="2505075" cy="201930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61</a:t>
            </a:fld>
            <a:endParaRPr lang="en-US" dirty="0"/>
          </a:p>
        </p:txBody>
      </p:sp>
    </p:spTree>
    <p:extLst>
      <p:ext uri="{BB962C8B-B14F-4D97-AF65-F5344CB8AC3E}">
        <p14:creationId xmlns:p14="http://schemas.microsoft.com/office/powerpoint/2010/main" val="35677735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ASP.NET platform</a:t>
            </a:r>
            <a:r>
              <a:rPr lang="en-US" sz="2000" dirty="0"/>
              <a:t> </a:t>
            </a:r>
            <a:r>
              <a:rPr lang="en-US" sz="2000" dirty="0">
                <a:solidFill>
                  <a:srgbClr val="0070C0"/>
                </a:solidFill>
              </a:rPr>
              <a:t>defines</a:t>
            </a:r>
            <a:r>
              <a:rPr lang="en-US" sz="2000" dirty="0"/>
              <a:t> </a:t>
            </a:r>
            <a:r>
              <a:rPr lang="en-US" sz="2000" dirty="0">
                <a:solidFill>
                  <a:srgbClr val="FF0000"/>
                </a:solidFill>
              </a:rPr>
              <a:t>two</a:t>
            </a:r>
            <a:r>
              <a:rPr lang="en-US" sz="2000" dirty="0"/>
              <a:t> </a:t>
            </a:r>
            <a:r>
              <a:rPr lang="en-US" sz="2000" dirty="0">
                <a:solidFill>
                  <a:srgbClr val="0070C0"/>
                </a:solidFill>
              </a:rPr>
              <a:t>important</a:t>
            </a:r>
            <a:r>
              <a:rPr lang="en-US" sz="2000" dirty="0"/>
              <a:t> </a:t>
            </a:r>
            <a:r>
              <a:rPr lang="en-US" sz="2000" dirty="0">
                <a:solidFill>
                  <a:srgbClr val="FF0000"/>
                </a:solidFill>
              </a:rPr>
              <a:t>life cycles</a:t>
            </a:r>
            <a:r>
              <a:rPr lang="en-US" sz="2000" dirty="0"/>
              <a:t> that </a:t>
            </a:r>
            <a:r>
              <a:rPr lang="en-US" sz="2000" dirty="0">
                <a:solidFill>
                  <a:srgbClr val="0070C0"/>
                </a:solidFill>
              </a:rPr>
              <a:t>underpin</a:t>
            </a:r>
            <a:r>
              <a:rPr lang="en-US" sz="2000" dirty="0"/>
              <a:t> the </a:t>
            </a:r>
            <a:r>
              <a:rPr lang="en-US" sz="2000" dirty="0">
                <a:solidFill>
                  <a:srgbClr val="FF0000"/>
                </a:solidFill>
              </a:rPr>
              <a:t>MVC </a:t>
            </a:r>
            <a:r>
              <a:rPr lang="en-US" sz="2000" dirty="0" smtClean="0">
                <a:solidFill>
                  <a:srgbClr val="FF0000"/>
                </a:solidFill>
              </a:rPr>
              <a:t>framework</a:t>
            </a:r>
            <a:r>
              <a:rPr lang="en-US" sz="2000" dirty="0" smtClean="0"/>
              <a:t>.</a:t>
            </a:r>
          </a:p>
          <a:p>
            <a:pPr marL="457200">
              <a:buFont typeface="Wingdings" panose="05000000000000000000" pitchFamily="2" charset="2"/>
              <a:buChar char="§"/>
            </a:pPr>
            <a:r>
              <a:rPr lang="en-US" sz="2000" dirty="0" smtClean="0"/>
              <a:t>The </a:t>
            </a:r>
            <a:r>
              <a:rPr lang="en-US" sz="2000" dirty="0"/>
              <a:t>first is the </a:t>
            </a:r>
            <a:r>
              <a:rPr lang="en-US" sz="2000" dirty="0">
                <a:solidFill>
                  <a:srgbClr val="FF0000"/>
                </a:solidFill>
              </a:rPr>
              <a:t>application </a:t>
            </a:r>
            <a:r>
              <a:rPr lang="en-US" sz="2000" dirty="0">
                <a:solidFill>
                  <a:srgbClr val="0070C0"/>
                </a:solidFill>
              </a:rPr>
              <a:t>life cycle,</a:t>
            </a:r>
            <a:r>
              <a:rPr lang="en-US" sz="2000" dirty="0"/>
              <a:t> which tracks the life of a web application from the moment it starts to the moment it is </a:t>
            </a:r>
            <a:r>
              <a:rPr lang="en-US" sz="2000" dirty="0" smtClean="0"/>
              <a:t>terminated.</a:t>
            </a:r>
          </a:p>
          <a:p>
            <a:pPr marL="457200">
              <a:buFont typeface="Wingdings" panose="05000000000000000000" pitchFamily="2" charset="2"/>
              <a:buChar char="§"/>
            </a:pPr>
            <a:r>
              <a:rPr lang="en-US" sz="2000" dirty="0" smtClean="0"/>
              <a:t>The </a:t>
            </a:r>
            <a:r>
              <a:rPr lang="en-US" sz="2000" dirty="0"/>
              <a:t>second is the </a:t>
            </a:r>
            <a:r>
              <a:rPr lang="en-US" sz="2000" dirty="0">
                <a:solidFill>
                  <a:srgbClr val="FF0000"/>
                </a:solidFill>
              </a:rPr>
              <a:t>request </a:t>
            </a:r>
            <a:r>
              <a:rPr lang="en-US" sz="2000" dirty="0">
                <a:solidFill>
                  <a:srgbClr val="0070C0"/>
                </a:solidFill>
              </a:rPr>
              <a:t>life cycle</a:t>
            </a:r>
            <a:r>
              <a:rPr lang="en-US" sz="2000" dirty="0"/>
              <a:t>, which defines the </a:t>
            </a:r>
            <a:r>
              <a:rPr lang="en-US" sz="2000" dirty="0">
                <a:solidFill>
                  <a:srgbClr val="FF0000"/>
                </a:solidFill>
              </a:rPr>
              <a:t>path</a:t>
            </a:r>
            <a:r>
              <a:rPr lang="en-US" sz="2000" dirty="0"/>
              <a:t> that an </a:t>
            </a:r>
            <a:r>
              <a:rPr lang="en-US" sz="2000" dirty="0">
                <a:solidFill>
                  <a:srgbClr val="FF0000"/>
                </a:solidFill>
              </a:rPr>
              <a:t>HTTP request</a:t>
            </a:r>
            <a:r>
              <a:rPr lang="en-US" sz="2000" dirty="0"/>
              <a:t> follows as it moves through the ASP.NET platform from the point at which the initial request is received until the response is </a:t>
            </a:r>
            <a:r>
              <a:rPr lang="en-US" sz="2000" dirty="0" smtClean="0"/>
              <a:t>sent.</a:t>
            </a:r>
          </a:p>
        </p:txBody>
      </p:sp>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62</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342" y="3195046"/>
            <a:ext cx="9248294" cy="2610835"/>
          </a:xfrm>
          <a:prstGeom prst="rect">
            <a:avLst/>
          </a:prstGeom>
          <a:ln>
            <a:solidFill>
              <a:schemeClr val="accent1"/>
            </a:solidFill>
          </a:ln>
        </p:spPr>
      </p:pic>
    </p:spTree>
    <p:extLst>
      <p:ext uri="{BB962C8B-B14F-4D97-AF65-F5344CB8AC3E}">
        <p14:creationId xmlns:p14="http://schemas.microsoft.com/office/powerpoint/2010/main" val="3808641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Preparing the Example 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For this chapter, I am going to continue use the </a:t>
            </a:r>
            <a:r>
              <a:rPr lang="en-US" sz="2000" dirty="0">
                <a:solidFill>
                  <a:srgbClr val="FF0000"/>
                </a:solidFill>
              </a:rPr>
              <a:t>SimpleApp</a:t>
            </a:r>
            <a:r>
              <a:rPr lang="en-US" sz="2000" dirty="0"/>
              <a:t> </a:t>
            </a:r>
            <a:r>
              <a:rPr lang="en-US" sz="2000" dirty="0">
                <a:solidFill>
                  <a:srgbClr val="0070C0"/>
                </a:solidFill>
              </a:rPr>
              <a:t>project</a:t>
            </a:r>
            <a:r>
              <a:rPr lang="en-US" sz="2000" dirty="0"/>
              <a:t> I created in Chapter 2 and that allows the user to vote for a color</a:t>
            </a:r>
            <a:r>
              <a:rPr lang="en-US" sz="2000" dirty="0" smtClean="0"/>
              <a:t>.</a:t>
            </a:r>
          </a:p>
          <a:p>
            <a:pPr marL="461963">
              <a:buFont typeface="Wingdings" panose="05000000000000000000" pitchFamily="2" charset="2"/>
              <a:buChar char="§"/>
            </a:pPr>
            <a:r>
              <a:rPr lang="en-US" sz="2000" dirty="0"/>
              <a:t>You will find that most of the MVC framework applications that I build in this book are pretty simple because my focus is on the ASP.NET platform</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63</a:t>
            </a:fld>
            <a:endParaRPr lang="en-US" dirty="0"/>
          </a:p>
        </p:txBody>
      </p:sp>
    </p:spTree>
    <p:extLst>
      <p:ext uri="{BB962C8B-B14F-4D97-AF65-F5344CB8AC3E}">
        <p14:creationId xmlns:p14="http://schemas.microsoft.com/office/powerpoint/2010/main" val="4113215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ASP.NET Application </a:t>
            </a:r>
            <a:r>
              <a:rPr lang="en-US" dirty="0">
                <a:solidFill>
                  <a:schemeClr val="bg1"/>
                </a:solidFill>
              </a:rPr>
              <a:t>Life Cycle</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 an MVC framework developer, you are used to </a:t>
            </a:r>
            <a:r>
              <a:rPr lang="en-US" sz="2000" dirty="0">
                <a:solidFill>
                  <a:srgbClr val="FF0000"/>
                </a:solidFill>
              </a:rPr>
              <a:t>starting</a:t>
            </a:r>
            <a:r>
              <a:rPr lang="en-US" sz="2000" dirty="0"/>
              <a:t> an </a:t>
            </a:r>
            <a:r>
              <a:rPr lang="en-US" sz="2000" dirty="0">
                <a:solidFill>
                  <a:srgbClr val="FF0000"/>
                </a:solidFill>
              </a:rPr>
              <a:t>application</a:t>
            </a:r>
            <a:r>
              <a:rPr lang="en-US" sz="2000" dirty="0"/>
              <a:t> and letting it </a:t>
            </a:r>
            <a:r>
              <a:rPr lang="en-US" sz="2000" dirty="0">
                <a:solidFill>
                  <a:srgbClr val="FF0000"/>
                </a:solidFill>
              </a:rPr>
              <a:t>handle requests</a:t>
            </a:r>
            <a:r>
              <a:rPr lang="en-US" sz="2000" dirty="0"/>
              <a:t>, using </a:t>
            </a:r>
            <a:r>
              <a:rPr lang="en-US" sz="2000" dirty="0">
                <a:solidFill>
                  <a:srgbClr val="FF0000"/>
                </a:solidFill>
              </a:rPr>
              <a:t>Visual Studio</a:t>
            </a:r>
            <a:r>
              <a:rPr lang="en-US" sz="2000" dirty="0"/>
              <a:t> during </a:t>
            </a:r>
            <a:r>
              <a:rPr lang="en-US" sz="2000" dirty="0">
                <a:solidFill>
                  <a:srgbClr val="FF0000"/>
                </a:solidFill>
              </a:rPr>
              <a:t>development</a:t>
            </a:r>
            <a:r>
              <a:rPr lang="en-US" sz="2000" dirty="0"/>
              <a:t> or on a </a:t>
            </a:r>
            <a:r>
              <a:rPr lang="en-US" sz="2000" dirty="0">
                <a:solidFill>
                  <a:srgbClr val="FF0000"/>
                </a:solidFill>
              </a:rPr>
              <a:t>production</a:t>
            </a:r>
            <a:r>
              <a:rPr lang="en-US" sz="2000" dirty="0">
                <a:solidFill>
                  <a:srgbClr val="0070C0"/>
                </a:solidFill>
              </a:rPr>
              <a:t> platform after</a:t>
            </a:r>
            <a:r>
              <a:rPr lang="en-US" sz="2000" dirty="0"/>
              <a:t> </a:t>
            </a:r>
            <a:r>
              <a:rPr lang="en-US" sz="2000" dirty="0" smtClean="0">
                <a:solidFill>
                  <a:srgbClr val="FF0000"/>
                </a:solidFill>
              </a:rPr>
              <a:t>deployment</a:t>
            </a:r>
            <a:r>
              <a:rPr lang="en-US" sz="2000" dirty="0" smtClean="0"/>
              <a:t>.</a:t>
            </a:r>
          </a:p>
          <a:p>
            <a:pPr marL="461963">
              <a:buFont typeface="Wingdings" panose="05000000000000000000" pitchFamily="2" charset="2"/>
              <a:buChar char="§"/>
            </a:pPr>
            <a:r>
              <a:rPr lang="en-US" sz="2000" dirty="0" smtClean="0"/>
              <a:t>At </a:t>
            </a:r>
            <a:r>
              <a:rPr lang="en-US" sz="2000" dirty="0"/>
              <a:t>some later time, the application is stopped—perhaps for </a:t>
            </a:r>
            <a:r>
              <a:rPr lang="en-US" sz="2000" dirty="0">
                <a:solidFill>
                  <a:srgbClr val="FF0000"/>
                </a:solidFill>
              </a:rPr>
              <a:t>maintenance</a:t>
            </a:r>
            <a:r>
              <a:rPr lang="en-US" sz="2000" dirty="0"/>
              <a:t> or an </a:t>
            </a:r>
            <a:r>
              <a:rPr lang="en-US" sz="2000" dirty="0">
                <a:solidFill>
                  <a:srgbClr val="FF0000"/>
                </a:solidFill>
              </a:rPr>
              <a:t>upgrade</a:t>
            </a:r>
            <a:r>
              <a:rPr lang="en-US" dirty="0"/>
              <a:t>—and </a:t>
            </a:r>
            <a:r>
              <a:rPr lang="en-US" sz="2000" dirty="0"/>
              <a:t>requests are no longer processed</a:t>
            </a:r>
            <a:r>
              <a:rPr lang="en-US" sz="2000" dirty="0" smtClean="0"/>
              <a:t>.</a:t>
            </a:r>
            <a:endParaRPr lang="en-US" sz="2000" dirty="0"/>
          </a:p>
          <a:p>
            <a:pPr marL="461963">
              <a:buFont typeface="Wingdings" panose="05000000000000000000" pitchFamily="2" charset="2"/>
              <a:buChar char="§"/>
            </a:pPr>
            <a:r>
              <a:rPr lang="en-US" sz="2000" dirty="0"/>
              <a:t>These </a:t>
            </a:r>
            <a:r>
              <a:rPr lang="en-US" sz="2000" dirty="0">
                <a:solidFill>
                  <a:srgbClr val="FF0000"/>
                </a:solidFill>
              </a:rPr>
              <a:t>two moments</a:t>
            </a:r>
            <a:r>
              <a:rPr lang="en-US" sz="2000" dirty="0"/>
              <a:t>—the point at which an </a:t>
            </a:r>
            <a:r>
              <a:rPr lang="en-US" sz="2000" dirty="0">
                <a:solidFill>
                  <a:srgbClr val="FF0000"/>
                </a:solidFill>
              </a:rPr>
              <a:t>application starts </a:t>
            </a:r>
            <a:r>
              <a:rPr lang="en-US" sz="2000" dirty="0">
                <a:solidFill>
                  <a:srgbClr val="0070C0"/>
                </a:solidFill>
              </a:rPr>
              <a:t>and</a:t>
            </a:r>
            <a:r>
              <a:rPr lang="en-US" sz="2000" dirty="0">
                <a:solidFill>
                  <a:srgbClr val="FF0000"/>
                </a:solidFill>
              </a:rPr>
              <a:t> stops</a:t>
            </a:r>
            <a:r>
              <a:rPr lang="en-US" sz="2000" dirty="0"/>
              <a:t> </a:t>
            </a:r>
            <a:r>
              <a:rPr lang="en-US" sz="2000" dirty="0">
                <a:solidFill>
                  <a:srgbClr val="0070C0"/>
                </a:solidFill>
              </a:rPr>
              <a:t>receiving </a:t>
            </a:r>
            <a:r>
              <a:rPr lang="en-US" sz="2000" dirty="0">
                <a:solidFill>
                  <a:srgbClr val="FF0000"/>
                </a:solidFill>
              </a:rPr>
              <a:t>requests</a:t>
            </a:r>
            <a:r>
              <a:rPr lang="en-US" sz="2000" dirty="0"/>
              <a:t>—define the application life cycle, the </a:t>
            </a:r>
            <a:r>
              <a:rPr lang="en-US" sz="2000" dirty="0">
                <a:solidFill>
                  <a:srgbClr val="FF0000"/>
                </a:solidFill>
              </a:rPr>
              <a:t>management</a:t>
            </a:r>
            <a:r>
              <a:rPr lang="en-US" sz="2000" dirty="0"/>
              <a:t> of which provides the most fundamental features for </a:t>
            </a:r>
            <a:r>
              <a:rPr lang="en-US" sz="2000" dirty="0">
                <a:solidFill>
                  <a:srgbClr val="FF0000"/>
                </a:solidFill>
              </a:rPr>
              <a:t>ASP.NET web </a:t>
            </a:r>
            <a:r>
              <a:rPr lang="en-US" sz="2000" dirty="0" smtClean="0">
                <a:solidFill>
                  <a:srgbClr val="FF0000"/>
                </a:solidFill>
              </a:rPr>
              <a:t>applications</a:t>
            </a:r>
            <a:r>
              <a:rPr lang="en-US" sz="2000" dirty="0" smtClean="0"/>
              <a:t>.</a:t>
            </a:r>
          </a:p>
          <a:p>
            <a:pPr marL="461963">
              <a:buFont typeface="Wingdings" panose="05000000000000000000" pitchFamily="2" charset="2"/>
              <a:buChar char="§"/>
            </a:pPr>
            <a:r>
              <a:rPr lang="en-US" sz="2000" dirty="0" smtClean="0">
                <a:solidFill>
                  <a:srgbClr val="FF0000"/>
                </a:solidFill>
              </a:rPr>
              <a:t>ASP.NET</a:t>
            </a:r>
            <a:r>
              <a:rPr lang="en-US" sz="2000" dirty="0" smtClean="0"/>
              <a:t> </a:t>
            </a:r>
            <a:r>
              <a:rPr lang="en-US" sz="2000" dirty="0"/>
              <a:t>provides </a:t>
            </a:r>
            <a:r>
              <a:rPr lang="en-US" sz="2000" dirty="0">
                <a:solidFill>
                  <a:srgbClr val="FF0000"/>
                </a:solidFill>
              </a:rPr>
              <a:t>notifications</a:t>
            </a:r>
            <a:r>
              <a:rPr lang="en-US" sz="2000" dirty="0"/>
              <a:t> when the </a:t>
            </a:r>
            <a:r>
              <a:rPr lang="en-US" sz="2000" dirty="0">
                <a:solidFill>
                  <a:srgbClr val="0070C0"/>
                </a:solidFill>
              </a:rPr>
              <a:t>application</a:t>
            </a:r>
            <a:r>
              <a:rPr lang="en-US" sz="2000" dirty="0"/>
              <a:t> </a:t>
            </a:r>
            <a:r>
              <a:rPr lang="en-US" sz="2000" dirty="0">
                <a:solidFill>
                  <a:srgbClr val="FF0000"/>
                </a:solidFill>
              </a:rPr>
              <a:t>starts</a:t>
            </a:r>
            <a:r>
              <a:rPr lang="en-US" sz="2000" dirty="0"/>
              <a:t> and when it is </a:t>
            </a:r>
            <a:r>
              <a:rPr lang="en-US" sz="2000" dirty="0">
                <a:solidFill>
                  <a:srgbClr val="FF0000"/>
                </a:solidFill>
              </a:rPr>
              <a:t>stopped</a:t>
            </a:r>
            <a:r>
              <a:rPr lang="en-US" sz="2000" dirty="0"/>
              <a:t> in a </a:t>
            </a:r>
            <a:r>
              <a:rPr lang="en-US" sz="2000" dirty="0">
                <a:solidFill>
                  <a:srgbClr val="FF0000"/>
                </a:solidFill>
              </a:rPr>
              <a:t>controlled </a:t>
            </a:r>
            <a:r>
              <a:rPr lang="en-US" sz="2000" dirty="0" smtClean="0">
                <a:solidFill>
                  <a:srgbClr val="FF0000"/>
                </a:solidFill>
              </a:rPr>
              <a:t>way</a:t>
            </a:r>
            <a:r>
              <a:rPr lang="en-US" sz="2000" dirty="0" smtClean="0"/>
              <a:t>.</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3-2</a:t>
            </a:r>
            <a:r>
              <a:rPr lang="en-US" sz="2000" dirty="0"/>
              <a:t> puts the application life-cycle notifications in context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spTree>
    <p:extLst>
      <p:ext uri="{BB962C8B-B14F-4D97-AF65-F5344CB8AC3E}">
        <p14:creationId xmlns:p14="http://schemas.microsoft.com/office/powerpoint/2010/main" val="2693502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3-2</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613122" cy="2738622"/>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spTree>
    <p:extLst>
      <p:ext uri="{BB962C8B-B14F-4D97-AF65-F5344CB8AC3E}">
        <p14:creationId xmlns:p14="http://schemas.microsoft.com/office/powerpoint/2010/main" val="25876880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Understanding the Application Life Cycle</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smtClean="0">
                <a:solidFill>
                  <a:srgbClr val="FF0000"/>
                </a:solidFill>
              </a:rPr>
              <a:t>life cycle</a:t>
            </a:r>
            <a:r>
              <a:rPr lang="en-US" sz="2000" dirty="0" smtClean="0"/>
              <a:t> of an ASP.NET </a:t>
            </a:r>
            <a:r>
              <a:rPr lang="en-US" sz="2000" dirty="0" smtClean="0">
                <a:solidFill>
                  <a:srgbClr val="FF0000"/>
                </a:solidFill>
              </a:rPr>
              <a:t>application</a:t>
            </a:r>
            <a:r>
              <a:rPr lang="en-US" sz="2000" dirty="0" smtClean="0"/>
              <a:t> </a:t>
            </a:r>
            <a:r>
              <a:rPr lang="en-US" sz="2000" dirty="0" smtClean="0">
                <a:solidFill>
                  <a:srgbClr val="FF0000"/>
                </a:solidFill>
              </a:rPr>
              <a:t>begins</a:t>
            </a:r>
            <a:r>
              <a:rPr lang="en-US" sz="2000" dirty="0" smtClean="0"/>
              <a:t> the </a:t>
            </a:r>
            <a:r>
              <a:rPr lang="en-US" sz="2000" dirty="0" smtClean="0">
                <a:solidFill>
                  <a:srgbClr val="0070C0"/>
                </a:solidFill>
              </a:rPr>
              <a:t>moment</a:t>
            </a:r>
            <a:r>
              <a:rPr lang="en-US" sz="2000" dirty="0" smtClean="0"/>
              <a:t> the </a:t>
            </a:r>
            <a:r>
              <a:rPr lang="en-US" sz="2000" dirty="0" smtClean="0">
                <a:solidFill>
                  <a:srgbClr val="0070C0"/>
                </a:solidFill>
              </a:rPr>
              <a:t>application</a:t>
            </a:r>
            <a:r>
              <a:rPr lang="en-US" sz="2000" dirty="0" smtClean="0"/>
              <a:t> is </a:t>
            </a:r>
            <a:r>
              <a:rPr lang="en-US" sz="2000" dirty="0" smtClean="0">
                <a:solidFill>
                  <a:srgbClr val="FF0000"/>
                </a:solidFill>
              </a:rPr>
              <a:t>started</a:t>
            </a:r>
            <a:r>
              <a:rPr lang="en-US" sz="2000" dirty="0" smtClean="0"/>
              <a:t> and </a:t>
            </a:r>
            <a:r>
              <a:rPr lang="en-US" sz="2000" dirty="0" smtClean="0">
                <a:solidFill>
                  <a:srgbClr val="0070C0"/>
                </a:solidFill>
              </a:rPr>
              <a:t>continues</a:t>
            </a:r>
            <a:r>
              <a:rPr lang="en-US" sz="2000" dirty="0" smtClean="0"/>
              <a:t> while </a:t>
            </a:r>
            <a:r>
              <a:rPr lang="en-US" sz="2000" dirty="0" smtClean="0">
                <a:solidFill>
                  <a:srgbClr val="FF0000"/>
                </a:solidFill>
              </a:rPr>
              <a:t>HTTP requests</a:t>
            </a:r>
            <a:r>
              <a:rPr lang="en-US" sz="2000" dirty="0" smtClean="0"/>
              <a:t> are </a:t>
            </a:r>
            <a:r>
              <a:rPr lang="en-US" sz="2000" dirty="0" smtClean="0">
                <a:solidFill>
                  <a:srgbClr val="0070C0"/>
                </a:solidFill>
              </a:rPr>
              <a:t>received</a:t>
            </a:r>
            <a:r>
              <a:rPr lang="en-US" sz="2000" dirty="0" smtClean="0"/>
              <a:t> from clients and </a:t>
            </a:r>
            <a:r>
              <a:rPr lang="en-US" sz="2000" dirty="0" smtClean="0">
                <a:solidFill>
                  <a:srgbClr val="0070C0"/>
                </a:solidFill>
              </a:rPr>
              <a:t>processed</a:t>
            </a:r>
            <a:r>
              <a:rPr lang="en-US" sz="2000" dirty="0" smtClean="0"/>
              <a:t> to </a:t>
            </a:r>
            <a:r>
              <a:rPr lang="en-US" sz="2000" dirty="0" smtClean="0">
                <a:solidFill>
                  <a:srgbClr val="FF0000"/>
                </a:solidFill>
              </a:rPr>
              <a:t>generate responses</a:t>
            </a:r>
            <a:r>
              <a:rPr lang="en-US" sz="2000" dirty="0" smtClean="0"/>
              <a:t>.</a:t>
            </a:r>
          </a:p>
          <a:p>
            <a:pPr marL="457200">
              <a:buFont typeface="Wingdings" panose="05000000000000000000" pitchFamily="2" charset="2"/>
              <a:buChar char="§"/>
            </a:pPr>
            <a:r>
              <a:rPr lang="en-US" sz="2000" dirty="0" smtClean="0"/>
              <a:t>It </a:t>
            </a:r>
            <a:r>
              <a:rPr lang="en-US" sz="2000" dirty="0"/>
              <a:t>includes matching requests to controllers and actions and rendering content from Razor </a:t>
            </a:r>
            <a:r>
              <a:rPr lang="en-US" sz="2000" dirty="0" smtClean="0"/>
              <a:t>views.</a:t>
            </a:r>
          </a:p>
          <a:p>
            <a:pPr marL="457200">
              <a:buFont typeface="Wingdings" panose="05000000000000000000" pitchFamily="2" charset="2"/>
              <a:buChar char="§"/>
            </a:pPr>
            <a:r>
              <a:rPr lang="en-US" sz="2000" dirty="0" smtClean="0"/>
              <a:t>The </a:t>
            </a:r>
            <a:r>
              <a:rPr lang="en-US" sz="2000" dirty="0">
                <a:solidFill>
                  <a:srgbClr val="FF0000"/>
                </a:solidFill>
              </a:rPr>
              <a:t>life cycle ends</a:t>
            </a:r>
            <a:r>
              <a:rPr lang="en-US" sz="2000" dirty="0"/>
              <a:t> when the application is </a:t>
            </a:r>
            <a:r>
              <a:rPr lang="en-US" sz="2000" dirty="0" smtClean="0">
                <a:solidFill>
                  <a:srgbClr val="FF0000"/>
                </a:solidFill>
              </a:rPr>
              <a:t>stopped</a:t>
            </a:r>
            <a:r>
              <a:rPr lang="en-US" sz="2000" dirty="0" smtClean="0"/>
              <a:t>.</a:t>
            </a:r>
          </a:p>
          <a:p>
            <a:pPr marL="457200">
              <a:buFont typeface="Wingdings" panose="05000000000000000000" pitchFamily="2" charset="2"/>
              <a:buChar char="§"/>
            </a:pPr>
            <a:r>
              <a:rPr lang="en-US" sz="2000" dirty="0" smtClean="0"/>
              <a:t>The </a:t>
            </a:r>
            <a:r>
              <a:rPr lang="en-US" sz="2000" dirty="0"/>
              <a:t>ASP.NET platform provides </a:t>
            </a:r>
            <a:r>
              <a:rPr lang="en-US" sz="2000" dirty="0">
                <a:solidFill>
                  <a:srgbClr val="FF0000"/>
                </a:solidFill>
              </a:rPr>
              <a:t>notifications</a:t>
            </a:r>
            <a:r>
              <a:rPr lang="en-US" sz="2000" dirty="0"/>
              <a:t> of the two stages of the life cycle through methods defined by the </a:t>
            </a:r>
            <a:r>
              <a:rPr lang="en-US" sz="2000" dirty="0">
                <a:solidFill>
                  <a:srgbClr val="FF0000"/>
                </a:solidFill>
              </a:rPr>
              <a:t>global application </a:t>
            </a:r>
            <a:r>
              <a:rPr lang="en-US" sz="2000" dirty="0" smtClean="0">
                <a:solidFill>
                  <a:srgbClr val="0070C0"/>
                </a:solidFill>
              </a:rPr>
              <a:t>class</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66</a:t>
            </a:fld>
            <a:endParaRPr lang="en-US" dirty="0"/>
          </a:p>
        </p:txBody>
      </p:sp>
    </p:spTree>
    <p:extLst>
      <p:ext uri="{BB962C8B-B14F-4D97-AF65-F5344CB8AC3E}">
        <p14:creationId xmlns:p14="http://schemas.microsoft.com/office/powerpoint/2010/main" val="29803025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Global Application Class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global application class has been around since the earliest versions of ASP.NET and consists of two files: </a:t>
            </a:r>
            <a:r>
              <a:rPr lang="en-US" sz="2000" dirty="0">
                <a:solidFill>
                  <a:srgbClr val="FF0000"/>
                </a:solidFill>
              </a:rPr>
              <a:t>Global.asax</a:t>
            </a:r>
            <a:r>
              <a:rPr lang="en-US" sz="2000" dirty="0"/>
              <a:t> and </a:t>
            </a:r>
            <a:r>
              <a:rPr lang="en-US" sz="2000" dirty="0">
                <a:solidFill>
                  <a:srgbClr val="FF0000"/>
                </a:solidFill>
              </a:rPr>
              <a:t>Global.asax.cs</a:t>
            </a:r>
            <a:r>
              <a:rPr lang="en-US" sz="2000" dirty="0"/>
              <a:t>.</a:t>
            </a:r>
          </a:p>
          <a:p>
            <a:pPr marL="457200">
              <a:buFont typeface="Wingdings" panose="05000000000000000000" pitchFamily="2" charset="2"/>
              <a:buChar char="§"/>
            </a:pPr>
            <a:r>
              <a:rPr lang="en-US" sz="2000" dirty="0"/>
              <a:t>Strictly speaking, the Global.asax file is the global application class, and the Global.asax.cs file is the associated code-behind file.</a:t>
            </a:r>
          </a:p>
          <a:p>
            <a:pPr marL="457200">
              <a:buFont typeface="Wingdings" panose="05000000000000000000" pitchFamily="2" charset="2"/>
              <a:buChar char="§"/>
            </a:pPr>
            <a:r>
              <a:rPr lang="en-US" sz="2000" dirty="0"/>
              <a:t>This is the classic Web Forms approach to splitting declarative and programmatic code and is an artifact of the origins of ASP.NET.</a:t>
            </a:r>
          </a:p>
          <a:p>
            <a:pPr marL="457200">
              <a:buFont typeface="Wingdings" panose="05000000000000000000" pitchFamily="2" charset="2"/>
              <a:buChar char="§"/>
            </a:pPr>
            <a:r>
              <a:rPr lang="en-US" sz="2000" dirty="0"/>
              <a:t>The </a:t>
            </a:r>
            <a:r>
              <a:rPr lang="en-US" sz="2000" dirty="0">
                <a:solidFill>
                  <a:srgbClr val="FF0000"/>
                </a:solidFill>
              </a:rPr>
              <a:t>Global.asax</a:t>
            </a:r>
            <a:r>
              <a:rPr lang="en-US" sz="2000" dirty="0"/>
              <a:t> file used to be more important in ASP.NET applications, but it is just there for compatibility these days, even in Web Forms projects and you will never need to edit this file for an MVC framework </a:t>
            </a:r>
            <a:r>
              <a:rPr lang="en-US" sz="2000" dirty="0" smtClean="0"/>
              <a:t>project.</a:t>
            </a:r>
          </a:p>
          <a:p>
            <a:pPr marL="457200">
              <a:buFont typeface="Wingdings" panose="05000000000000000000" pitchFamily="2" charset="2"/>
              <a:buChar char="§"/>
            </a:pPr>
            <a:r>
              <a:rPr lang="en-US" sz="2000" dirty="0" smtClean="0">
                <a:solidFill>
                  <a:srgbClr val="FF0000"/>
                </a:solidFill>
              </a:rPr>
              <a:t>Listing </a:t>
            </a:r>
            <a:r>
              <a:rPr lang="en-US" sz="2000" dirty="0">
                <a:solidFill>
                  <a:srgbClr val="FF0000"/>
                </a:solidFill>
              </a:rPr>
              <a:t>3-1</a:t>
            </a:r>
            <a:r>
              <a:rPr lang="en-US" sz="2000" dirty="0"/>
              <a:t> shows the content of the Global.asax file from the example </a:t>
            </a:r>
            <a:r>
              <a:rPr lang="en-US" sz="2000" dirty="0" smtClean="0"/>
              <a:t>project.</a:t>
            </a:r>
          </a:p>
          <a:p>
            <a:pPr indent="0">
              <a:buNone/>
            </a:pPr>
            <a:endParaRPr lang="en-US" sz="2000" dirty="0" smtClean="0"/>
          </a:p>
          <a:p>
            <a:pPr indent="0">
              <a:buNone/>
            </a:pP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994" y="4958323"/>
            <a:ext cx="7441035" cy="572387"/>
          </a:xfrm>
          <a:prstGeom prst="rect">
            <a:avLst/>
          </a:prstGeom>
          <a:ln w="12700">
            <a:solidFill>
              <a:schemeClr val="accent1"/>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2286149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Global Application Class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This is an example of a </a:t>
            </a:r>
            <a:r>
              <a:rPr lang="en-US" dirty="0">
                <a:solidFill>
                  <a:srgbClr val="FF0000"/>
                </a:solidFill>
              </a:rPr>
              <a:t>Web Forms directive</a:t>
            </a:r>
            <a:r>
              <a:rPr lang="en-US" dirty="0"/>
              <a:t> that tells ASP.NET that the associated code file is called Global.asax.cs and that it is written in C#.</a:t>
            </a:r>
          </a:p>
          <a:p>
            <a:pPr marL="457200">
              <a:buFont typeface="Wingdings" panose="05000000000000000000" pitchFamily="2" charset="2"/>
              <a:buChar char="§"/>
            </a:pPr>
            <a:r>
              <a:rPr lang="en-US" dirty="0" smtClean="0">
                <a:solidFill>
                  <a:srgbClr val="FF0000"/>
                </a:solidFill>
              </a:rPr>
              <a:t>Listing </a:t>
            </a:r>
            <a:r>
              <a:rPr lang="en-US" dirty="0">
                <a:solidFill>
                  <a:srgbClr val="FF0000"/>
                </a:solidFill>
              </a:rPr>
              <a:t>3-2</a:t>
            </a:r>
            <a:r>
              <a:rPr lang="en-US" dirty="0"/>
              <a:t> shows the contents of the </a:t>
            </a:r>
            <a:r>
              <a:rPr lang="en-US" dirty="0">
                <a:solidFill>
                  <a:srgbClr val="FF0000"/>
                </a:solidFill>
              </a:rPr>
              <a:t>Global.asax.cs</a:t>
            </a:r>
            <a:r>
              <a:rPr lang="en-US" dirty="0"/>
              <a:t> file that Visual Studio created for the example project.</a:t>
            </a:r>
          </a:p>
          <a:p>
            <a:pPr marL="457200">
              <a:buFont typeface="Wingdings" panose="05000000000000000000" pitchFamily="2" charset="2"/>
              <a:buChar char="§"/>
            </a:pPr>
            <a:r>
              <a:rPr lang="en-US" sz="2000" dirty="0" smtClean="0"/>
              <a:t>The </a:t>
            </a:r>
            <a:r>
              <a:rPr lang="en-US" sz="2000" dirty="0"/>
              <a:t>default global application class is called </a:t>
            </a:r>
            <a:r>
              <a:rPr lang="en-US" sz="2000" dirty="0">
                <a:solidFill>
                  <a:srgbClr val="FF0000"/>
                </a:solidFill>
              </a:rPr>
              <a:t>MvcApplication</a:t>
            </a:r>
            <a:r>
              <a:rPr lang="en-US" sz="2000" dirty="0"/>
              <a:t> and is derived from the </a:t>
            </a:r>
            <a:r>
              <a:rPr lang="en-US" sz="2000" dirty="0">
                <a:solidFill>
                  <a:srgbClr val="FF0000"/>
                </a:solidFill>
              </a:rPr>
              <a:t>System.Web.HttpApplication</a:t>
            </a:r>
            <a:r>
              <a:rPr lang="en-US" sz="2000" dirty="0"/>
              <a:t> </a:t>
            </a:r>
            <a:r>
              <a:rPr lang="en-US" sz="2000" dirty="0" smtClean="0">
                <a:solidFill>
                  <a:srgbClr val="0070C0"/>
                </a:solidFill>
              </a:rPr>
              <a:t>class</a:t>
            </a:r>
            <a:r>
              <a:rPr lang="en-US" sz="2000" dirty="0" smtClean="0"/>
              <a:t>.</a:t>
            </a:r>
          </a:p>
          <a:p>
            <a:pPr marL="457200">
              <a:buFont typeface="Wingdings" panose="05000000000000000000" pitchFamily="2" charset="2"/>
              <a:buChar char="§"/>
            </a:pPr>
            <a:r>
              <a:rPr lang="en-US" sz="2000" dirty="0" smtClean="0"/>
              <a:t>We will come across </a:t>
            </a:r>
            <a:r>
              <a:rPr lang="en-US" sz="2000" dirty="0"/>
              <a:t>more classes from the </a:t>
            </a:r>
            <a:r>
              <a:rPr lang="en-US" sz="2000" dirty="0">
                <a:solidFill>
                  <a:srgbClr val="FF0000"/>
                </a:solidFill>
              </a:rPr>
              <a:t>System.Web</a:t>
            </a:r>
            <a:r>
              <a:rPr lang="en-US" sz="2000" dirty="0"/>
              <a:t> </a:t>
            </a:r>
            <a:r>
              <a:rPr lang="en-US" sz="2000" dirty="0">
                <a:solidFill>
                  <a:srgbClr val="0070C0"/>
                </a:solidFill>
              </a:rPr>
              <a:t>namespace</a:t>
            </a:r>
            <a:r>
              <a:rPr lang="en-US" sz="2000" dirty="0"/>
              <a:t> </a:t>
            </a:r>
            <a:r>
              <a:rPr lang="en-US" sz="2000" dirty="0" smtClean="0"/>
              <a:t>it </a:t>
            </a:r>
            <a:r>
              <a:rPr lang="en-US" sz="2000" dirty="0"/>
              <a:t>is the home of the bulk of the </a:t>
            </a:r>
            <a:r>
              <a:rPr lang="en-US" sz="2000" dirty="0">
                <a:solidFill>
                  <a:srgbClr val="FF0000"/>
                </a:solidFill>
              </a:rPr>
              <a:t>ASP.NET platform </a:t>
            </a:r>
            <a:r>
              <a:rPr lang="en-US" sz="2000" dirty="0" smtClean="0">
                <a:solidFill>
                  <a:srgbClr val="0070C0"/>
                </a:solidFill>
              </a:rPr>
              <a:t>functionality</a:t>
            </a:r>
            <a:r>
              <a:rPr lang="en-US" sz="2000" dirty="0" smtClean="0"/>
              <a:t>.</a:t>
            </a:r>
          </a:p>
          <a:p>
            <a:pPr marL="457200">
              <a:buFont typeface="Wingdings" panose="05000000000000000000" pitchFamily="2" charset="2"/>
              <a:buChar char="§"/>
            </a:pPr>
            <a:r>
              <a:rPr lang="en-US" sz="2000" dirty="0" smtClean="0"/>
              <a:t>The </a:t>
            </a:r>
            <a:r>
              <a:rPr lang="en-US" sz="2000" dirty="0">
                <a:solidFill>
                  <a:srgbClr val="FF0000"/>
                </a:solidFill>
              </a:rPr>
              <a:t>MvcApplication</a:t>
            </a:r>
            <a:r>
              <a:rPr lang="en-US" sz="2000" dirty="0"/>
              <a:t> </a:t>
            </a:r>
            <a:r>
              <a:rPr lang="en-US" sz="2000" dirty="0">
                <a:solidFill>
                  <a:srgbClr val="0070C0"/>
                </a:solidFill>
              </a:rPr>
              <a:t>class</a:t>
            </a:r>
            <a:r>
              <a:rPr lang="en-US" sz="2000" dirty="0"/>
              <a:t> is instantiated by the </a:t>
            </a:r>
            <a:r>
              <a:rPr lang="en-US" sz="2000" dirty="0">
                <a:solidFill>
                  <a:srgbClr val="FF0000"/>
                </a:solidFill>
              </a:rPr>
              <a:t>ASP.NET framework</a:t>
            </a:r>
            <a:r>
              <a:rPr lang="en-US" sz="2000" dirty="0"/>
              <a:t>, and the methods it defines are called at key moments in the application life </a:t>
            </a:r>
            <a:r>
              <a:rPr lang="en-US" sz="2000" dirty="0" smtClean="0"/>
              <a:t>cycle.</a:t>
            </a:r>
          </a:p>
          <a:p>
            <a:pPr marL="457200">
              <a:buFont typeface="Wingdings" panose="05000000000000000000" pitchFamily="2" charset="2"/>
              <a:buChar char="§"/>
            </a:pPr>
            <a:r>
              <a:rPr lang="en-US" sz="2000" dirty="0" smtClean="0"/>
              <a:t>The </a:t>
            </a:r>
            <a:r>
              <a:rPr lang="en-US" sz="2000" dirty="0"/>
              <a:t>default implementation of the MvcApplication class contains only one method, called </a:t>
            </a:r>
            <a:r>
              <a:rPr lang="en-US" sz="2000" dirty="0" smtClean="0">
                <a:solidFill>
                  <a:srgbClr val="FF0000"/>
                </a:solidFill>
              </a:rPr>
              <a:t>Application_Start</a:t>
            </a:r>
            <a:r>
              <a:rPr lang="en-US" sz="2000" dirty="0" smtClean="0"/>
              <a:t>.</a:t>
            </a:r>
            <a:endParaRPr lang="en-US" sz="2000" dirty="0"/>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68</a:t>
            </a:fld>
            <a:endParaRPr lang="en-US" dirty="0"/>
          </a:p>
        </p:txBody>
      </p:sp>
    </p:spTree>
    <p:extLst>
      <p:ext uri="{BB962C8B-B14F-4D97-AF65-F5344CB8AC3E}">
        <p14:creationId xmlns:p14="http://schemas.microsoft.com/office/powerpoint/2010/main" val="30394710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3-2</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801433" cy="4426455"/>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69</a:t>
            </a:fld>
            <a:endParaRPr lang="en-US" dirty="0"/>
          </a:p>
        </p:txBody>
      </p:sp>
    </p:spTree>
    <p:extLst>
      <p:ext uri="{BB962C8B-B14F-4D97-AF65-F5344CB8AC3E}">
        <p14:creationId xmlns:p14="http://schemas.microsoft.com/office/powerpoint/2010/main" val="2863949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What is ASP.NET Platform?</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ASP.NET was </a:t>
            </a:r>
            <a:r>
              <a:rPr lang="en-US" sz="2000" dirty="0">
                <a:solidFill>
                  <a:srgbClr val="FF0000"/>
                </a:solidFill>
              </a:rPr>
              <a:t>originally synonymous</a:t>
            </a:r>
            <a:r>
              <a:rPr lang="en-US" sz="2000" dirty="0"/>
              <a:t> with </a:t>
            </a:r>
            <a:r>
              <a:rPr lang="en-US" sz="2000" dirty="0">
                <a:solidFill>
                  <a:srgbClr val="FF0000"/>
                </a:solidFill>
              </a:rPr>
              <a:t>Web Forms</a:t>
            </a:r>
            <a:r>
              <a:rPr lang="en-US" sz="2000" dirty="0"/>
              <a:t>, which aims to make the web application development experience as similar as possible to developing a traditional desktop application and to </a:t>
            </a:r>
            <a:r>
              <a:rPr lang="en-US" sz="2000" dirty="0">
                <a:solidFill>
                  <a:srgbClr val="0070C0"/>
                </a:solidFill>
              </a:rPr>
              <a:t>abstract away</a:t>
            </a:r>
            <a:r>
              <a:rPr lang="en-US" sz="2000" dirty="0"/>
              <a:t> the details of </a:t>
            </a:r>
            <a:r>
              <a:rPr lang="en-US" sz="2000" dirty="0">
                <a:solidFill>
                  <a:srgbClr val="FF0000"/>
                </a:solidFill>
              </a:rPr>
              <a:t>HTML</a:t>
            </a:r>
            <a:r>
              <a:rPr lang="en-US" sz="2000" dirty="0"/>
              <a:t> and </a:t>
            </a:r>
            <a:r>
              <a:rPr lang="en-US" sz="2000" dirty="0" smtClean="0">
                <a:solidFill>
                  <a:srgbClr val="FF0000"/>
                </a:solidFill>
              </a:rPr>
              <a:t>HTTP</a:t>
            </a:r>
            <a:r>
              <a:rPr lang="en-US" sz="2000" dirty="0" smtClean="0"/>
              <a:t>.</a:t>
            </a:r>
          </a:p>
          <a:p>
            <a:pPr marL="457200">
              <a:buFont typeface="Wingdings" panose="05000000000000000000" pitchFamily="2" charset="2"/>
              <a:buChar char="§"/>
            </a:pPr>
            <a:r>
              <a:rPr lang="en-US" sz="2000" dirty="0" smtClean="0"/>
              <a:t>Web </a:t>
            </a:r>
            <a:r>
              <a:rPr lang="en-US" sz="2000" dirty="0"/>
              <a:t>Forms has achieved remarkable market penetration despite having a reputation for producing </a:t>
            </a:r>
            <a:r>
              <a:rPr lang="en-US" sz="2000" dirty="0" smtClean="0">
                <a:solidFill>
                  <a:srgbClr val="FF0000"/>
                </a:solidFill>
              </a:rPr>
              <a:t>hard-to maintain</a:t>
            </a:r>
            <a:r>
              <a:rPr lang="en-US" sz="2000" dirty="0" smtClean="0"/>
              <a:t> </a:t>
            </a:r>
            <a:r>
              <a:rPr lang="en-US" sz="2000" dirty="0"/>
              <a:t>applications and being </a:t>
            </a:r>
            <a:r>
              <a:rPr lang="en-US" sz="2000" dirty="0">
                <a:solidFill>
                  <a:srgbClr val="FF0000"/>
                </a:solidFill>
              </a:rPr>
              <a:t>bandwidth </a:t>
            </a:r>
            <a:r>
              <a:rPr lang="en-US" sz="2000" dirty="0" smtClean="0">
                <a:solidFill>
                  <a:srgbClr val="FF0000"/>
                </a:solidFill>
              </a:rPr>
              <a:t>hungry</a:t>
            </a:r>
            <a:r>
              <a:rPr lang="en-US" sz="2000" dirty="0" smtClean="0"/>
              <a:t>.</a:t>
            </a:r>
          </a:p>
          <a:p>
            <a:pPr marL="457200">
              <a:buFont typeface="Wingdings" panose="05000000000000000000" pitchFamily="2" charset="2"/>
              <a:buChar char="§"/>
            </a:pPr>
            <a:r>
              <a:rPr lang="en-US" sz="2000" dirty="0" smtClean="0"/>
              <a:t>Microsoft </a:t>
            </a:r>
            <a:r>
              <a:rPr lang="en-US" sz="2000" dirty="0"/>
              <a:t>continually improves and updates Web Forms—and it is still a widely used technology—but the broad development trend is away from abstraction and toward embracing the </a:t>
            </a:r>
            <a:r>
              <a:rPr lang="en-US" sz="2000" dirty="0">
                <a:solidFill>
                  <a:srgbClr val="FF0000"/>
                </a:solidFill>
              </a:rPr>
              <a:t>stateless</a:t>
            </a:r>
            <a:r>
              <a:rPr lang="en-US" sz="2000" dirty="0"/>
              <a:t> </a:t>
            </a:r>
            <a:r>
              <a:rPr lang="en-US" sz="2000" dirty="0">
                <a:solidFill>
                  <a:srgbClr val="FF0000"/>
                </a:solidFill>
              </a:rPr>
              <a:t>nature</a:t>
            </a:r>
            <a:r>
              <a:rPr lang="en-US" sz="2000" dirty="0"/>
              <a:t> of </a:t>
            </a:r>
            <a:r>
              <a:rPr lang="en-US" sz="2000" dirty="0" smtClean="0">
                <a:solidFill>
                  <a:srgbClr val="FF0000"/>
                </a:solidFill>
              </a:rPr>
              <a:t>HTTP</a:t>
            </a:r>
            <a:r>
              <a:rPr lang="en-US" sz="2000" dirty="0" smtClean="0"/>
              <a:t>.</a:t>
            </a:r>
          </a:p>
          <a:p>
            <a:pPr marL="457200">
              <a:buFont typeface="Wingdings" panose="05000000000000000000" pitchFamily="2" charset="2"/>
              <a:buChar char="§"/>
            </a:pPr>
            <a:r>
              <a:rPr lang="en-US" sz="2000" dirty="0" smtClean="0"/>
              <a:t>To </a:t>
            </a:r>
            <a:r>
              <a:rPr lang="en-US" sz="2000" dirty="0"/>
              <a:t>remain current in the web development world, Microsoft </a:t>
            </a:r>
            <a:r>
              <a:rPr lang="en-US" sz="2000" dirty="0">
                <a:solidFill>
                  <a:srgbClr val="0070C0"/>
                </a:solidFill>
              </a:rPr>
              <a:t>extended</a:t>
            </a:r>
            <a:r>
              <a:rPr lang="en-US" sz="2000" dirty="0">
                <a:solidFill>
                  <a:srgbClr val="FF0000"/>
                </a:solidFill>
              </a:rPr>
              <a:t> ASP.NET</a:t>
            </a:r>
            <a:r>
              <a:rPr lang="en-US" sz="2000" dirty="0"/>
              <a:t> to include the </a:t>
            </a:r>
            <a:r>
              <a:rPr lang="en-US" sz="2000" dirty="0">
                <a:solidFill>
                  <a:srgbClr val="FF0000"/>
                </a:solidFill>
              </a:rPr>
              <a:t>MVC framework</a:t>
            </a:r>
            <a:r>
              <a:rPr lang="en-US" sz="2000" dirty="0"/>
              <a:t> and, more recently, </a:t>
            </a:r>
            <a:r>
              <a:rPr lang="en-US" sz="2000" dirty="0">
                <a:solidFill>
                  <a:srgbClr val="FF0000"/>
                </a:solidFill>
              </a:rPr>
              <a:t>SignalR</a:t>
            </a:r>
            <a:r>
              <a:rPr lang="en-US" sz="2000" dirty="0"/>
              <a:t> and </a:t>
            </a:r>
            <a:r>
              <a:rPr lang="en-US" sz="2000" dirty="0">
                <a:solidFill>
                  <a:srgbClr val="FF0000"/>
                </a:solidFill>
              </a:rPr>
              <a:t>Web API</a:t>
            </a:r>
            <a:r>
              <a:rPr lang="en-US" sz="2000" dirty="0" smtClean="0"/>
              <a:t>.</a:t>
            </a:r>
          </a:p>
          <a:p>
            <a:pPr marL="457200">
              <a:buFont typeface="Wingdings" panose="05000000000000000000" pitchFamily="2" charset="2"/>
              <a:buChar char="§"/>
            </a:pPr>
            <a:r>
              <a:rPr lang="en-US" sz="2000" dirty="0"/>
              <a:t>These technologies have disparate </a:t>
            </a:r>
            <a:r>
              <a:rPr lang="en-US" sz="2000" dirty="0" smtClean="0"/>
              <a:t>natures.</a:t>
            </a:r>
          </a:p>
          <a:p>
            <a:pPr marL="687388" lvl="1" indent="-225425">
              <a:buFont typeface="Wingdings" panose="05000000000000000000" pitchFamily="2" charset="2"/>
              <a:buChar char="ü"/>
            </a:pPr>
            <a:r>
              <a:rPr lang="en-US" dirty="0" smtClean="0"/>
              <a:t>The </a:t>
            </a:r>
            <a:r>
              <a:rPr lang="en-US" dirty="0"/>
              <a:t>MVC framework is an alternative to Web Forms for building complete web </a:t>
            </a:r>
            <a:r>
              <a:rPr lang="en-US" dirty="0" smtClean="0"/>
              <a:t>applications.</a:t>
            </a:r>
          </a:p>
          <a:p>
            <a:pPr marL="687388" lvl="1" indent="-225425">
              <a:buFont typeface="Wingdings" panose="05000000000000000000" pitchFamily="2" charset="2"/>
              <a:buChar char="ü"/>
            </a:pPr>
            <a:r>
              <a:rPr lang="en-US" sz="2000" dirty="0" smtClean="0"/>
              <a:t>SignalR </a:t>
            </a:r>
            <a:r>
              <a:rPr lang="en-US" sz="2000" dirty="0"/>
              <a:t>uses an HTML5 feature called </a:t>
            </a:r>
            <a:r>
              <a:rPr lang="en-US" sz="2000" dirty="0">
                <a:solidFill>
                  <a:srgbClr val="FF0000"/>
                </a:solidFill>
              </a:rPr>
              <a:t>web sockets</a:t>
            </a:r>
            <a:r>
              <a:rPr lang="en-US" sz="2000" dirty="0"/>
              <a:t> to enable </a:t>
            </a:r>
            <a:r>
              <a:rPr lang="en-US" sz="2000" dirty="0">
                <a:solidFill>
                  <a:srgbClr val="0070C0"/>
                </a:solidFill>
              </a:rPr>
              <a:t>real-time communication</a:t>
            </a:r>
            <a:r>
              <a:rPr lang="en-US" sz="2000" dirty="0"/>
              <a:t> between a browser and a </a:t>
            </a:r>
            <a:r>
              <a:rPr lang="en-US" sz="2000" dirty="0" smtClean="0"/>
              <a:t>server.</a:t>
            </a:r>
          </a:p>
          <a:p>
            <a:pPr marL="687388" lvl="1" indent="-225425">
              <a:buFont typeface="Wingdings" panose="05000000000000000000" pitchFamily="2" charset="2"/>
              <a:buChar char="ü"/>
            </a:pPr>
            <a:r>
              <a:rPr lang="en-US" sz="2000" dirty="0" smtClean="0"/>
              <a:t>Web </a:t>
            </a:r>
            <a:r>
              <a:rPr lang="en-US" sz="2000" dirty="0"/>
              <a:t>API is used to create </a:t>
            </a:r>
            <a:r>
              <a:rPr lang="en-US" sz="2000" dirty="0">
                <a:solidFill>
                  <a:srgbClr val="FF0000"/>
                </a:solidFill>
              </a:rPr>
              <a:t>web services</a:t>
            </a:r>
            <a:r>
              <a:rPr lang="en-US" sz="2000" dirty="0"/>
              <a:t> and </a:t>
            </a:r>
            <a:r>
              <a:rPr lang="en-US" sz="2000" dirty="0">
                <a:solidFill>
                  <a:srgbClr val="FF0000"/>
                </a:solidFill>
              </a:rPr>
              <a:t>APIs</a:t>
            </a:r>
            <a:r>
              <a:rPr lang="en-US" sz="2000" dirty="0"/>
              <a:t> that deliver JSON or XML content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a:t>
            </a:fld>
            <a:endParaRPr lang="en-US" dirty="0"/>
          </a:p>
        </p:txBody>
      </p:sp>
    </p:spTree>
    <p:extLst>
      <p:ext uri="{BB962C8B-B14F-4D97-AF65-F5344CB8AC3E}">
        <p14:creationId xmlns:p14="http://schemas.microsoft.com/office/powerpoint/2010/main" val="1777106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t>Receiving </a:t>
            </a:r>
            <a:r>
              <a:rPr lang="en-US" dirty="0" smtClean="0"/>
              <a:t>Notifications: Application Start &amp; End</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smtClean="0"/>
              <a:t>The </a:t>
            </a:r>
            <a:r>
              <a:rPr lang="en-US" sz="2000" dirty="0"/>
              <a:t>global application class supports </a:t>
            </a:r>
            <a:r>
              <a:rPr lang="en-US" sz="2000" dirty="0">
                <a:solidFill>
                  <a:srgbClr val="0070C0"/>
                </a:solidFill>
              </a:rPr>
              <a:t>two</a:t>
            </a:r>
            <a:r>
              <a:rPr lang="en-US" sz="2000" dirty="0"/>
              <a:t> </a:t>
            </a:r>
            <a:r>
              <a:rPr lang="en-US" sz="2000" dirty="0">
                <a:solidFill>
                  <a:srgbClr val="FF0000"/>
                </a:solidFill>
              </a:rPr>
              <a:t>special methods</a:t>
            </a:r>
            <a:r>
              <a:rPr lang="en-US" sz="2000" dirty="0"/>
              <a:t> that define the start and end of the application life </a:t>
            </a:r>
            <a:r>
              <a:rPr lang="en-US" sz="2000" dirty="0" smtClean="0"/>
              <a:t>cycle, as shown in </a:t>
            </a:r>
            <a:r>
              <a:rPr lang="en-US" sz="2000" dirty="0" smtClean="0">
                <a:solidFill>
                  <a:srgbClr val="FF0000"/>
                </a:solidFill>
              </a:rPr>
              <a:t>Table 3-3</a:t>
            </a:r>
            <a:r>
              <a:rPr lang="en-US" sz="2000" dirty="0" smtClean="0"/>
              <a:t>.</a:t>
            </a:r>
            <a:endParaRPr lang="en-US" sz="2000" dirty="0"/>
          </a:p>
          <a:p>
            <a:pPr marL="457200">
              <a:buFont typeface="Wingdings" panose="05000000000000000000" pitchFamily="2" charset="2"/>
              <a:buChar char="§"/>
            </a:pPr>
            <a:r>
              <a:rPr lang="en-US" sz="2000" dirty="0"/>
              <a:t>The </a:t>
            </a:r>
            <a:r>
              <a:rPr lang="en-US" sz="2000" dirty="0">
                <a:solidFill>
                  <a:srgbClr val="FF0000"/>
                </a:solidFill>
              </a:rPr>
              <a:t>Application_Start</a:t>
            </a:r>
            <a:r>
              <a:rPr lang="en-US" sz="2000" dirty="0"/>
              <a:t> </a:t>
            </a:r>
            <a:r>
              <a:rPr lang="en-US" sz="2000" dirty="0">
                <a:solidFill>
                  <a:srgbClr val="0070C0"/>
                </a:solidFill>
              </a:rPr>
              <a:t>method</a:t>
            </a:r>
            <a:r>
              <a:rPr lang="en-US" sz="2000" dirty="0"/>
              <a:t> is called when the application is first started and provides an opportunity to perform </a:t>
            </a:r>
            <a:r>
              <a:rPr lang="en-US" sz="2000" dirty="0">
                <a:solidFill>
                  <a:srgbClr val="FF0000"/>
                </a:solidFill>
              </a:rPr>
              <a:t>one-off configuration tasks</a:t>
            </a:r>
            <a:r>
              <a:rPr lang="en-US" sz="2000" dirty="0"/>
              <a:t> that affect the entire </a:t>
            </a:r>
            <a:r>
              <a:rPr lang="en-US" sz="2000" dirty="0" smtClean="0"/>
              <a:t>application.</a:t>
            </a:r>
          </a:p>
          <a:p>
            <a:pPr marL="687388" indent="-225425">
              <a:buFont typeface="Wingdings" panose="05000000000000000000" pitchFamily="2" charset="2"/>
              <a:buChar char="ü"/>
            </a:pPr>
            <a:r>
              <a:rPr lang="en-US" sz="2000" dirty="0" smtClean="0"/>
              <a:t>In </a:t>
            </a:r>
            <a:r>
              <a:rPr lang="en-US" sz="2000" dirty="0">
                <a:solidFill>
                  <a:srgbClr val="FF0000"/>
                </a:solidFill>
              </a:rPr>
              <a:t>Listing 3-2</a:t>
            </a:r>
            <a:r>
              <a:rPr lang="en-US" sz="2000" dirty="0"/>
              <a:t>, you can see that Visual Studio has added statements to the Application_Start method that set up </a:t>
            </a:r>
            <a:r>
              <a:rPr lang="en-US" sz="2000" dirty="0">
                <a:solidFill>
                  <a:srgbClr val="FF0000"/>
                </a:solidFill>
              </a:rPr>
              <a:t>MVC areas </a:t>
            </a:r>
            <a:r>
              <a:rPr lang="en-US" sz="2000" dirty="0">
                <a:solidFill>
                  <a:srgbClr val="0070C0"/>
                </a:solidFill>
              </a:rPr>
              <a:t>and</a:t>
            </a:r>
            <a:r>
              <a:rPr lang="en-US" sz="2000" dirty="0">
                <a:solidFill>
                  <a:srgbClr val="FF0000"/>
                </a:solidFill>
              </a:rPr>
              <a:t> URL </a:t>
            </a:r>
            <a:r>
              <a:rPr lang="en-US" sz="2000" dirty="0" smtClean="0">
                <a:solidFill>
                  <a:srgbClr val="FF0000"/>
                </a:solidFill>
              </a:rPr>
              <a:t>routes</a:t>
            </a:r>
            <a:r>
              <a:rPr lang="en-US" sz="2000" dirty="0" smtClean="0"/>
              <a:t>.</a:t>
            </a:r>
          </a:p>
          <a:p>
            <a:pPr marL="687388" indent="-225425">
              <a:buFont typeface="Wingdings" panose="05000000000000000000" pitchFamily="2" charset="2"/>
              <a:buChar char="ü"/>
            </a:pPr>
            <a:r>
              <a:rPr lang="en-US" sz="2000" dirty="0" smtClean="0"/>
              <a:t>When </a:t>
            </a:r>
            <a:r>
              <a:rPr lang="en-US" sz="2000" dirty="0"/>
              <a:t>I created the example project in Chapter 2, I selected the option for the </a:t>
            </a:r>
            <a:r>
              <a:rPr lang="en-US" sz="2000" dirty="0">
                <a:solidFill>
                  <a:srgbClr val="FF0000"/>
                </a:solidFill>
              </a:rPr>
              <a:t>minimal initial project</a:t>
            </a:r>
            <a:r>
              <a:rPr lang="en-US" sz="2000" dirty="0"/>
              <a:t> content, but additional statements would have been added to the Application_Start method if I had selected one of the </a:t>
            </a:r>
            <a:r>
              <a:rPr lang="en-US" sz="2000" dirty="0">
                <a:solidFill>
                  <a:srgbClr val="FF0000"/>
                </a:solidFill>
              </a:rPr>
              <a:t>other template options</a:t>
            </a:r>
            <a:r>
              <a:rPr lang="en-US" sz="2000" dirty="0" smtClean="0"/>
              <a:t>.</a:t>
            </a:r>
          </a:p>
          <a:p>
            <a:pPr marL="457200">
              <a:buFont typeface="Wingdings" panose="05000000000000000000" pitchFamily="2" charset="2"/>
              <a:buChar char="§"/>
            </a:pPr>
            <a:r>
              <a:rPr lang="en-US" sz="2000" dirty="0"/>
              <a:t>The </a:t>
            </a:r>
            <a:r>
              <a:rPr lang="en-US" sz="2000" dirty="0">
                <a:solidFill>
                  <a:srgbClr val="FF0000"/>
                </a:solidFill>
              </a:rPr>
              <a:t>Application_End</a:t>
            </a:r>
            <a:r>
              <a:rPr lang="en-US" sz="2000" dirty="0"/>
              <a:t> </a:t>
            </a:r>
            <a:r>
              <a:rPr lang="en-US" sz="2000" dirty="0">
                <a:solidFill>
                  <a:srgbClr val="0070C0"/>
                </a:solidFill>
              </a:rPr>
              <a:t>method</a:t>
            </a:r>
            <a:r>
              <a:rPr lang="en-US" sz="2000" dirty="0"/>
              <a:t> is called just before the application is terminated and is an opportunity to release any resources that the application maintains and to generally tidy </a:t>
            </a:r>
            <a:r>
              <a:rPr lang="en-US" sz="2000" dirty="0" smtClean="0"/>
              <a:t>up.</a:t>
            </a:r>
          </a:p>
          <a:p>
            <a:pPr marL="687388" indent="-225425">
              <a:buFont typeface="Wingdings" panose="05000000000000000000" pitchFamily="2" charset="2"/>
              <a:buChar char="ü"/>
            </a:pPr>
            <a:r>
              <a:rPr lang="en-US" sz="2000" dirty="0" smtClean="0"/>
              <a:t>The </a:t>
            </a:r>
            <a:r>
              <a:rPr lang="en-US" sz="2000" dirty="0"/>
              <a:t>usual reason given for using this method is to release persistent database connections, but most modern web applications don’t manage connections directly, and I rarely find it necessary to implement the Application_End method in my own projects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70</a:t>
            </a:fld>
            <a:endParaRPr lang="en-US" dirty="0"/>
          </a:p>
        </p:txBody>
      </p:sp>
    </p:spTree>
    <p:extLst>
      <p:ext uri="{BB962C8B-B14F-4D97-AF65-F5344CB8AC3E}">
        <p14:creationId xmlns:p14="http://schemas.microsoft.com/office/powerpoint/2010/main" val="4150550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sz="4200" dirty="0"/>
              <a:t>Receiving Notifications: Application Start &amp; </a:t>
            </a:r>
            <a:r>
              <a:rPr lang="en-US" sz="4200" dirty="0" smtClean="0"/>
              <a:t>End  </a:t>
            </a:r>
            <a:r>
              <a:rPr lang="en-US" sz="4200" dirty="0" smtClean="0">
                <a:solidFill>
                  <a:srgbClr val="C00000"/>
                </a:solidFill>
              </a:rPr>
              <a:t>|</a:t>
            </a:r>
            <a:endParaRPr lang="en-US" sz="4200" dirty="0">
              <a:solidFill>
                <a:srgbClr val="C00000"/>
              </a:solidFill>
            </a:endParaRPr>
          </a:p>
        </p:txBody>
      </p:sp>
      <p:sp>
        <p:nvSpPr>
          <p:cNvPr id="6" name="Content Placeholder 3"/>
          <p:cNvSpPr>
            <a:spLocks noGrp="1"/>
          </p:cNvSpPr>
          <p:nvPr>
            <p:ph idx="1"/>
          </p:nvPr>
        </p:nvSpPr>
        <p:spPr/>
        <p:txBody>
          <a:bodyPr>
            <a:normAutofit/>
          </a:bodyPr>
          <a:lstStyle/>
          <a:p>
            <a:pPr marL="687388" lvl="1" indent="-225425">
              <a:buFont typeface="Wingdings" panose="05000000000000000000" pitchFamily="2" charset="2"/>
              <a:buChar char="ü"/>
            </a:pPr>
            <a:r>
              <a:rPr lang="en-US" dirty="0"/>
              <a:t>Databases are pretty good at managing their own connections these days, which is good because the Application_End method is called only when the application is shut down in an orderly manner.</a:t>
            </a:r>
          </a:p>
          <a:p>
            <a:pPr marL="461963" indent="-234950">
              <a:buFont typeface="Wingdings" panose="05000000000000000000" pitchFamily="2" charset="2"/>
              <a:buChar char="§"/>
            </a:pPr>
            <a:r>
              <a:rPr lang="en-US" sz="2000" dirty="0" smtClean="0"/>
              <a:t>I </a:t>
            </a:r>
            <a:r>
              <a:rPr lang="en-US" sz="2000" dirty="0">
                <a:solidFill>
                  <a:srgbClr val="FF0000"/>
                </a:solidFill>
              </a:rPr>
              <a:t>refer</a:t>
            </a:r>
            <a:r>
              <a:rPr lang="en-US" sz="2000" dirty="0"/>
              <a:t> to these </a:t>
            </a:r>
            <a:r>
              <a:rPr lang="en-US" sz="2000" dirty="0">
                <a:solidFill>
                  <a:srgbClr val="FF0000"/>
                </a:solidFill>
              </a:rPr>
              <a:t>methods</a:t>
            </a:r>
            <a:r>
              <a:rPr lang="en-US" sz="2000" dirty="0"/>
              <a:t> as being </a:t>
            </a:r>
            <a:r>
              <a:rPr lang="en-US" sz="2000" dirty="0">
                <a:solidFill>
                  <a:srgbClr val="FF0000"/>
                </a:solidFill>
              </a:rPr>
              <a:t>special</a:t>
            </a:r>
            <a:r>
              <a:rPr lang="en-US" sz="2000" dirty="0"/>
              <a:t> because they are </a:t>
            </a:r>
            <a:r>
              <a:rPr lang="en-US" sz="2000" dirty="0">
                <a:solidFill>
                  <a:srgbClr val="FF0000"/>
                </a:solidFill>
              </a:rPr>
              <a:t>implemented</a:t>
            </a:r>
            <a:r>
              <a:rPr lang="en-US" sz="2000" dirty="0"/>
              <a:t> in an </a:t>
            </a:r>
            <a:r>
              <a:rPr lang="en-US" sz="2000" dirty="0">
                <a:solidFill>
                  <a:srgbClr val="FF0000"/>
                </a:solidFill>
              </a:rPr>
              <a:t>odd way</a:t>
            </a:r>
            <a:r>
              <a:rPr lang="en-US" sz="2000" dirty="0"/>
              <a:t>.</a:t>
            </a:r>
          </a:p>
          <a:p>
            <a:pPr marL="687388" lvl="1" indent="-227013">
              <a:buFont typeface="Wingdings" panose="05000000000000000000" pitchFamily="2" charset="2"/>
              <a:buChar char="ü"/>
            </a:pPr>
            <a:r>
              <a:rPr lang="en-US" dirty="0"/>
              <a:t>These methods are not defined by the base for the global application class (which is </a:t>
            </a:r>
            <a:r>
              <a:rPr lang="en-US" dirty="0">
                <a:solidFill>
                  <a:srgbClr val="FF0000"/>
                </a:solidFill>
              </a:rPr>
              <a:t>System.Web.HttpApplication</a:t>
            </a:r>
            <a:r>
              <a:rPr lang="en-US" dirty="0"/>
              <a:t>), so you don’t have to use the override keyword to implement </a:t>
            </a:r>
            <a:r>
              <a:rPr lang="en-US" dirty="0" smtClean="0"/>
              <a:t>them.</a:t>
            </a:r>
          </a:p>
          <a:p>
            <a:pPr marL="687388" lvl="1" indent="-227013">
              <a:buFont typeface="Wingdings" panose="05000000000000000000" pitchFamily="2" charset="2"/>
              <a:buChar char="ü"/>
            </a:pPr>
            <a:r>
              <a:rPr lang="en-US" sz="2000" dirty="0" smtClean="0"/>
              <a:t>In </a:t>
            </a:r>
            <a:r>
              <a:rPr lang="en-US" sz="2000" dirty="0"/>
              <a:t>fact, the ASP.NET framework uses </a:t>
            </a:r>
            <a:r>
              <a:rPr lang="en-US" sz="2000" dirty="0">
                <a:solidFill>
                  <a:srgbClr val="FF0000"/>
                </a:solidFill>
              </a:rPr>
              <a:t>reflection</a:t>
            </a:r>
            <a:r>
              <a:rPr lang="en-US" sz="2000" dirty="0"/>
              <a:t> to look for the methods by </a:t>
            </a:r>
            <a:r>
              <a:rPr lang="en-US" sz="2000" dirty="0" smtClean="0"/>
              <a:t>name.</a:t>
            </a:r>
          </a:p>
          <a:p>
            <a:pPr marL="687388" lvl="1" indent="-227013">
              <a:buFont typeface="Wingdings" panose="05000000000000000000" pitchFamily="2" charset="2"/>
              <a:buChar char="ü"/>
            </a:pPr>
            <a:r>
              <a:rPr lang="en-US" sz="2000" dirty="0" smtClean="0"/>
              <a:t>You </a:t>
            </a:r>
            <a:r>
              <a:rPr lang="en-US" sz="2000" dirty="0"/>
              <a:t>won’t </a:t>
            </a:r>
            <a:r>
              <a:rPr lang="en-US" sz="2000" dirty="0">
                <a:solidFill>
                  <a:srgbClr val="FF0000"/>
                </a:solidFill>
              </a:rPr>
              <a:t>receive</a:t>
            </a:r>
            <a:r>
              <a:rPr lang="en-US" sz="2000" dirty="0"/>
              <a:t> an </a:t>
            </a:r>
            <a:r>
              <a:rPr lang="en-US" sz="2000" dirty="0">
                <a:solidFill>
                  <a:srgbClr val="FF0000"/>
                </a:solidFill>
              </a:rPr>
              <a:t>error</a:t>
            </a:r>
            <a:r>
              <a:rPr lang="en-US" sz="2000" dirty="0"/>
              <a:t> if you </a:t>
            </a:r>
            <a:r>
              <a:rPr lang="en-US" sz="2000" dirty="0">
                <a:solidFill>
                  <a:srgbClr val="0070C0"/>
                </a:solidFill>
              </a:rPr>
              <a:t>mistype</a:t>
            </a:r>
            <a:r>
              <a:rPr lang="en-US" sz="2000" dirty="0"/>
              <a:t> the </a:t>
            </a:r>
            <a:r>
              <a:rPr lang="en-US" sz="2000" dirty="0">
                <a:solidFill>
                  <a:srgbClr val="FF0000"/>
                </a:solidFill>
              </a:rPr>
              <a:t>method </a:t>
            </a:r>
            <a:r>
              <a:rPr lang="en-US" sz="2000" dirty="0" smtClean="0">
                <a:solidFill>
                  <a:srgbClr val="FF0000"/>
                </a:solidFill>
              </a:rPr>
              <a:t>names</a:t>
            </a:r>
            <a:r>
              <a:rPr lang="en-US" sz="2000" dirty="0" smtClean="0"/>
              <a:t>;</a:t>
            </a:r>
          </a:p>
          <a:p>
            <a:pPr marL="914400" lvl="2" indent="-227013">
              <a:buFont typeface="Courier New" panose="02070309020205020404" pitchFamily="49" charset="0"/>
              <a:buChar char="o"/>
            </a:pPr>
            <a:r>
              <a:rPr lang="en-US" dirty="0" smtClean="0"/>
              <a:t>ASP.NET </a:t>
            </a:r>
            <a:r>
              <a:rPr lang="en-US" dirty="0"/>
              <a:t>just assumes you don’t want to be notified when the application starts or </a:t>
            </a:r>
            <a:r>
              <a:rPr lang="en-US" dirty="0" smtClean="0"/>
              <a:t>stops.</a:t>
            </a:r>
          </a:p>
          <a:p>
            <a:pPr marL="687388" lvl="1" indent="-227013">
              <a:buFont typeface="Wingdings" panose="05000000000000000000" pitchFamily="2" charset="2"/>
              <a:buChar char="ü"/>
            </a:pPr>
            <a:r>
              <a:rPr lang="en-US" sz="2000" dirty="0" smtClean="0"/>
              <a:t>For </a:t>
            </a:r>
            <a:r>
              <a:rPr lang="en-US" sz="2000" dirty="0"/>
              <a:t>this reason, it is important to ensure that you test that your code is being called.</a:t>
            </a:r>
          </a:p>
          <a:p>
            <a:pPr marL="461963" indent="-234950">
              <a:buFont typeface="Wingdings" panose="05000000000000000000" pitchFamily="2" charset="2"/>
              <a:buChar char="§"/>
            </a:pPr>
            <a:r>
              <a:rPr lang="en-US" sz="2000" dirty="0"/>
              <a:t>Calls to the Application_Start and Application_End methods bookend the life cycle of the application, and between those method calls ASP.NET receives and processes requests, as described in </a:t>
            </a:r>
            <a:r>
              <a:rPr lang="en-US" sz="2000" dirty="0">
                <a:solidFill>
                  <a:srgbClr val="FF0000"/>
                </a:solidFill>
              </a:rPr>
              <a:t>Figure 3-1</a:t>
            </a:r>
            <a:r>
              <a:rPr lang="en-US" sz="2000" dirty="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71</a:t>
            </a:fld>
            <a:endParaRPr lang="en-US" dirty="0"/>
          </a:p>
        </p:txBody>
      </p:sp>
    </p:spTree>
    <p:extLst>
      <p:ext uri="{BB962C8B-B14F-4D97-AF65-F5344CB8AC3E}">
        <p14:creationId xmlns:p14="http://schemas.microsoft.com/office/powerpoint/2010/main" val="19209222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3-3</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210262" cy="1509466"/>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72</a:t>
            </a:fld>
            <a:endParaRPr lang="en-US" dirty="0"/>
          </a:p>
        </p:txBody>
      </p:sp>
    </p:spTree>
    <p:extLst>
      <p:ext uri="{BB962C8B-B14F-4D97-AF65-F5344CB8AC3E}">
        <p14:creationId xmlns:p14="http://schemas.microsoft.com/office/powerpoint/2010/main" val="23929534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a:t>
            </a:r>
            <a:r>
              <a:rPr lang="en-US" dirty="0"/>
              <a:t>3-1</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272550" cy="4453381"/>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73</a:t>
            </a:fld>
            <a:endParaRPr lang="en-US" dirty="0"/>
          </a:p>
        </p:txBody>
      </p:sp>
    </p:spTree>
    <p:extLst>
      <p:ext uri="{BB962C8B-B14F-4D97-AF65-F5344CB8AC3E}">
        <p14:creationId xmlns:p14="http://schemas.microsoft.com/office/powerpoint/2010/main" val="3000828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Testing the Start and Stop </a:t>
            </a:r>
            <a:r>
              <a:rPr lang="en-US" dirty="0" smtClean="0"/>
              <a:t>Notifications</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use the Application_Start and Application_End methods directly in your applications to perform one-off startup and shutdown activities, just as the MVC framework </a:t>
            </a:r>
            <a:r>
              <a:rPr lang="en-US" sz="2000" dirty="0" smtClean="0"/>
              <a:t>does.</a:t>
            </a:r>
          </a:p>
          <a:p>
            <a:pPr marL="461963">
              <a:buFont typeface="Wingdings" panose="05000000000000000000" pitchFamily="2" charset="2"/>
              <a:buChar char="§"/>
            </a:pPr>
            <a:r>
              <a:rPr lang="en-US" sz="2000" dirty="0" smtClean="0"/>
              <a:t>The </a:t>
            </a:r>
            <a:r>
              <a:rPr lang="en-US" sz="2000" dirty="0"/>
              <a:t>simplest way to check that these methods are being called is to use the </a:t>
            </a:r>
            <a:r>
              <a:rPr lang="en-US" sz="2000" dirty="0">
                <a:solidFill>
                  <a:srgbClr val="FF0000"/>
                </a:solidFill>
              </a:rPr>
              <a:t>Visual Studio </a:t>
            </a:r>
            <a:r>
              <a:rPr lang="en-US" sz="2000" dirty="0" smtClean="0">
                <a:solidFill>
                  <a:srgbClr val="FF0000"/>
                </a:solidFill>
              </a:rPr>
              <a:t>debugger</a:t>
            </a:r>
            <a:r>
              <a:rPr lang="en-US" sz="2000" dirty="0" smtClean="0"/>
              <a:t>.</a:t>
            </a:r>
          </a:p>
          <a:p>
            <a:pPr marL="461963">
              <a:buFont typeface="Wingdings" panose="05000000000000000000" pitchFamily="2" charset="2"/>
              <a:buChar char="§"/>
            </a:pPr>
            <a:r>
              <a:rPr lang="en-US" sz="2000" dirty="0" smtClean="0"/>
              <a:t>In </a:t>
            </a:r>
            <a:r>
              <a:rPr lang="en-US" sz="2000" dirty="0">
                <a:solidFill>
                  <a:srgbClr val="FF0000"/>
                </a:solidFill>
              </a:rPr>
              <a:t>Listing 3-3</a:t>
            </a:r>
            <a:r>
              <a:rPr lang="en-US" sz="2000" dirty="0"/>
              <a:t> you can see how I have added calls to the static </a:t>
            </a:r>
            <a:r>
              <a:rPr lang="en-US" sz="2000" dirty="0">
                <a:solidFill>
                  <a:srgbClr val="FF0000"/>
                </a:solidFill>
              </a:rPr>
              <a:t>System.Diagnostics.Debugger.Break</a:t>
            </a:r>
            <a:r>
              <a:rPr lang="en-US" sz="2000" dirty="0"/>
              <a:t> method to the Application_Start and Application_End methods, which has the </a:t>
            </a:r>
            <a:r>
              <a:rPr lang="en-US" sz="2000" dirty="0">
                <a:solidFill>
                  <a:srgbClr val="0070C0"/>
                </a:solidFill>
              </a:rPr>
              <a:t>same effect</a:t>
            </a:r>
            <a:r>
              <a:rPr lang="en-US" sz="2000" dirty="0"/>
              <a:t> as setting a </a:t>
            </a:r>
            <a:r>
              <a:rPr lang="en-US" sz="2000" dirty="0">
                <a:solidFill>
                  <a:srgbClr val="FF0000"/>
                </a:solidFill>
              </a:rPr>
              <a:t>breakpoint</a:t>
            </a:r>
            <a:r>
              <a:rPr lang="en-US" sz="2000" dirty="0"/>
              <a:t> using the </a:t>
            </a:r>
            <a:r>
              <a:rPr lang="en-US" sz="2000" dirty="0">
                <a:solidFill>
                  <a:srgbClr val="FF0000"/>
                </a:solidFill>
              </a:rPr>
              <a:t>Visual Studio code editor</a:t>
            </a:r>
            <a:r>
              <a:rPr lang="en-US" sz="2000" dirty="0"/>
              <a:t>, but with the benefit of ensuring that you will get the same result I describe here if you re-create this example</a:t>
            </a:r>
            <a:r>
              <a:rPr lang="en-US" sz="2000" dirty="0" smtClean="0"/>
              <a:t>.</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74</a:t>
            </a:fld>
            <a:endParaRPr lang="en-US" dirty="0"/>
          </a:p>
        </p:txBody>
      </p:sp>
    </p:spTree>
    <p:extLst>
      <p:ext uri="{BB962C8B-B14F-4D97-AF65-F5344CB8AC3E}">
        <p14:creationId xmlns:p14="http://schemas.microsoft.com/office/powerpoint/2010/main" val="34006644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3-3</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074229" cy="5087417"/>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75</a:t>
            </a:fld>
            <a:endParaRPr lang="en-US" dirty="0"/>
          </a:p>
        </p:txBody>
      </p:sp>
    </p:spTree>
    <p:extLst>
      <p:ext uri="{BB962C8B-B14F-4D97-AF65-F5344CB8AC3E}">
        <p14:creationId xmlns:p14="http://schemas.microsoft.com/office/powerpoint/2010/main" val="4359316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Testing the Start </a:t>
            </a:r>
            <a:r>
              <a:rPr lang="en-US" dirty="0" smtClean="0"/>
              <a:t>Notification</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solidFill>
                  <a:srgbClr val="FF0000"/>
                </a:solidFill>
              </a:rPr>
              <a:t>Testing</a:t>
            </a:r>
            <a:r>
              <a:rPr lang="en-US" sz="2000" dirty="0"/>
              <a:t> the </a:t>
            </a:r>
            <a:r>
              <a:rPr lang="en-US" sz="2000" dirty="0">
                <a:solidFill>
                  <a:srgbClr val="FF0000"/>
                </a:solidFill>
              </a:rPr>
              <a:t>Application_Start</a:t>
            </a:r>
            <a:r>
              <a:rPr lang="en-US" sz="2000" dirty="0"/>
              <a:t> </a:t>
            </a:r>
            <a:r>
              <a:rPr lang="en-US" sz="2000" dirty="0">
                <a:solidFill>
                  <a:srgbClr val="0070C0"/>
                </a:solidFill>
              </a:rPr>
              <a:t>method</a:t>
            </a:r>
            <a:r>
              <a:rPr lang="en-US" sz="2000" dirty="0"/>
              <a:t> is </a:t>
            </a:r>
            <a:r>
              <a:rPr lang="en-US" sz="2000" dirty="0" smtClean="0">
                <a:solidFill>
                  <a:srgbClr val="FF0000"/>
                </a:solidFill>
              </a:rPr>
              <a:t>simple</a:t>
            </a:r>
            <a:r>
              <a:rPr lang="en-US" sz="2000" dirty="0" smtClean="0"/>
              <a:t>.</a:t>
            </a:r>
          </a:p>
          <a:p>
            <a:pPr marL="461963">
              <a:buFont typeface="Wingdings" panose="05000000000000000000" pitchFamily="2" charset="2"/>
              <a:buChar char="§"/>
            </a:pPr>
            <a:r>
              <a:rPr lang="en-US" sz="2000" dirty="0" smtClean="0"/>
              <a:t>Select </a:t>
            </a:r>
            <a:r>
              <a:rPr lang="en-US" sz="2000" dirty="0">
                <a:solidFill>
                  <a:srgbClr val="FF0000"/>
                </a:solidFill>
              </a:rPr>
              <a:t>Start</a:t>
            </a:r>
            <a:r>
              <a:rPr lang="en-US" sz="2000" dirty="0"/>
              <a:t> </a:t>
            </a:r>
            <a:r>
              <a:rPr lang="en-US" sz="2000" dirty="0">
                <a:solidFill>
                  <a:srgbClr val="0070C0"/>
                </a:solidFill>
              </a:rPr>
              <a:t>Debugging</a:t>
            </a:r>
            <a:r>
              <a:rPr lang="en-US" sz="2000" dirty="0"/>
              <a:t> from the Visual Studio Debug menu, and Visual Studio will open a browser window. </a:t>
            </a:r>
            <a:endParaRPr lang="en-US" sz="2000" dirty="0" smtClean="0"/>
          </a:p>
          <a:p>
            <a:pPr marL="461963">
              <a:buFont typeface="Wingdings" panose="05000000000000000000" pitchFamily="2" charset="2"/>
              <a:buChar char="§"/>
            </a:pPr>
            <a:r>
              <a:rPr lang="en-US" sz="2000" dirty="0" smtClean="0"/>
              <a:t>The </a:t>
            </a:r>
            <a:r>
              <a:rPr lang="en-US" sz="2000" dirty="0"/>
              <a:t>ASP.NET framework begins initializing the application, creates an </a:t>
            </a:r>
            <a:r>
              <a:rPr lang="en-US" sz="2000" dirty="0">
                <a:solidFill>
                  <a:srgbClr val="FF0000"/>
                </a:solidFill>
              </a:rPr>
              <a:t>instance</a:t>
            </a:r>
            <a:r>
              <a:rPr lang="en-US" sz="2000" dirty="0"/>
              <a:t> of the </a:t>
            </a:r>
            <a:r>
              <a:rPr lang="en-US" sz="2000" dirty="0">
                <a:solidFill>
                  <a:srgbClr val="FF0000"/>
                </a:solidFill>
              </a:rPr>
              <a:t>global application class</a:t>
            </a:r>
            <a:r>
              <a:rPr lang="en-US" sz="2000" dirty="0"/>
              <a:t>, discovers the </a:t>
            </a:r>
            <a:r>
              <a:rPr lang="en-US" sz="2000" dirty="0">
                <a:solidFill>
                  <a:srgbClr val="FF0000"/>
                </a:solidFill>
              </a:rPr>
              <a:t>Application_Start</a:t>
            </a:r>
            <a:r>
              <a:rPr lang="en-US" sz="2000" dirty="0"/>
              <a:t> </a:t>
            </a:r>
            <a:r>
              <a:rPr lang="en-US" sz="2000" dirty="0">
                <a:solidFill>
                  <a:srgbClr val="0070C0"/>
                </a:solidFill>
              </a:rPr>
              <a:t>method</a:t>
            </a:r>
            <a:r>
              <a:rPr lang="en-US" sz="2000" dirty="0"/>
              <a:t>, and invokes it, which leads to the Break method being </a:t>
            </a:r>
            <a:r>
              <a:rPr lang="en-US" sz="2000" dirty="0" smtClean="0"/>
              <a:t>called.</a:t>
            </a:r>
          </a:p>
          <a:p>
            <a:pPr marL="461963">
              <a:buFont typeface="Wingdings" panose="05000000000000000000" pitchFamily="2" charset="2"/>
              <a:buChar char="§"/>
            </a:pPr>
            <a:r>
              <a:rPr lang="en-US" sz="2000" dirty="0" smtClean="0"/>
              <a:t>The </a:t>
            </a:r>
            <a:r>
              <a:rPr lang="en-US" sz="2000" dirty="0"/>
              <a:t>execution of the application is halted, and control is passed to the debugger, as shown in </a:t>
            </a:r>
            <a:r>
              <a:rPr lang="en-US" sz="2000" dirty="0">
                <a:solidFill>
                  <a:srgbClr val="FF0000"/>
                </a:solidFill>
              </a:rPr>
              <a:t>Figure 3-2</a:t>
            </a:r>
            <a:r>
              <a:rPr lang="en-US" sz="2000" dirty="0" smtClean="0"/>
              <a:t>.</a:t>
            </a:r>
          </a:p>
          <a:p>
            <a:pPr marL="461963">
              <a:buFont typeface="Wingdings" panose="05000000000000000000" pitchFamily="2" charset="2"/>
              <a:buChar char="§"/>
            </a:pPr>
            <a:r>
              <a:rPr lang="en-US" sz="2000" dirty="0"/>
              <a:t>Select Continue from the Visual Studio Debug menu, and execution of the application will </a:t>
            </a:r>
            <a:r>
              <a:rPr lang="en-US" sz="2000" dirty="0" smtClean="0"/>
              <a:t>resume.</a:t>
            </a:r>
          </a:p>
          <a:p>
            <a:pPr marL="461963">
              <a:buFont typeface="Wingdings" panose="05000000000000000000" pitchFamily="2" charset="2"/>
              <a:buChar char="§"/>
            </a:pPr>
            <a:r>
              <a:rPr lang="en-US" sz="2000" dirty="0" smtClean="0"/>
              <a:t>The </a:t>
            </a:r>
            <a:r>
              <a:rPr lang="en-US" sz="2000" dirty="0"/>
              <a:t>request from the browser is processed, generating an HTML response that allows the user to vote for a </a:t>
            </a:r>
            <a:r>
              <a:rPr lang="en-US" sz="2000" dirty="0" smtClean="0"/>
              <a:t>color</a:t>
            </a:r>
            <a:r>
              <a:rPr lang="en-US" sz="2000" dirty="0"/>
              <a:t>.</a:t>
            </a:r>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76</a:t>
            </a:fld>
            <a:endParaRPr lang="en-US" dirty="0"/>
          </a:p>
        </p:txBody>
      </p:sp>
    </p:spTree>
    <p:extLst>
      <p:ext uri="{BB962C8B-B14F-4D97-AF65-F5344CB8AC3E}">
        <p14:creationId xmlns:p14="http://schemas.microsoft.com/office/powerpoint/2010/main" val="22157582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623090" cy="4841381"/>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77</a:t>
            </a:fld>
            <a:endParaRPr lang="en-US" dirty="0"/>
          </a:p>
        </p:txBody>
      </p:sp>
    </p:spTree>
    <p:extLst>
      <p:ext uri="{BB962C8B-B14F-4D97-AF65-F5344CB8AC3E}">
        <p14:creationId xmlns:p14="http://schemas.microsoft.com/office/powerpoint/2010/main" val="866366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Testing the </a:t>
            </a:r>
            <a:r>
              <a:rPr lang="en-US" dirty="0" smtClean="0"/>
              <a:t>Stop Notification</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Testing the </a:t>
            </a:r>
            <a:r>
              <a:rPr lang="en-US" sz="2000" dirty="0" smtClean="0">
                <a:solidFill>
                  <a:srgbClr val="FF0000"/>
                </a:solidFill>
              </a:rPr>
              <a:t>Application_End</a:t>
            </a:r>
            <a:r>
              <a:rPr lang="en-US" sz="2000" dirty="0" smtClean="0"/>
              <a:t> </a:t>
            </a:r>
            <a:r>
              <a:rPr lang="en-US" sz="2000" dirty="0" smtClean="0">
                <a:solidFill>
                  <a:srgbClr val="0070C0"/>
                </a:solidFill>
              </a:rPr>
              <a:t>method</a:t>
            </a:r>
            <a:r>
              <a:rPr lang="en-US" sz="2000" dirty="0" smtClean="0"/>
              <a:t> is a </a:t>
            </a:r>
            <a:r>
              <a:rPr lang="en-US" sz="2000" dirty="0" smtClean="0">
                <a:solidFill>
                  <a:srgbClr val="0070C0"/>
                </a:solidFill>
              </a:rPr>
              <a:t>little</a:t>
            </a:r>
            <a:r>
              <a:rPr lang="en-US" sz="2000" dirty="0" smtClean="0"/>
              <a:t> </a:t>
            </a:r>
            <a:r>
              <a:rPr lang="en-US" sz="2000" dirty="0" smtClean="0">
                <a:solidFill>
                  <a:srgbClr val="FF0000"/>
                </a:solidFill>
              </a:rPr>
              <a:t>trickier</a:t>
            </a:r>
            <a:r>
              <a:rPr lang="en-US" sz="2000" dirty="0" smtClean="0"/>
              <a:t> because selecting Stop Debugging detaches the debugger from the application before the Application_End method is called.</a:t>
            </a:r>
          </a:p>
          <a:p>
            <a:pPr marL="461963">
              <a:buFont typeface="Wingdings" panose="05000000000000000000" pitchFamily="2" charset="2"/>
              <a:buChar char="§"/>
            </a:pPr>
            <a:r>
              <a:rPr lang="en-US" sz="2000" dirty="0" smtClean="0"/>
              <a:t>The browser window is closed, the debugger is terminated, and Visual Studio returns to its default state—but the </a:t>
            </a:r>
            <a:r>
              <a:rPr lang="en-US" sz="2000" dirty="0" smtClean="0">
                <a:solidFill>
                  <a:srgbClr val="FF0000"/>
                </a:solidFill>
              </a:rPr>
              <a:t>Debugger.Break</a:t>
            </a:r>
            <a:r>
              <a:rPr lang="en-US" sz="2000" dirty="0" smtClean="0"/>
              <a:t> </a:t>
            </a:r>
            <a:r>
              <a:rPr lang="en-US" sz="2000" dirty="0" smtClean="0">
                <a:solidFill>
                  <a:srgbClr val="0070C0"/>
                </a:solidFill>
              </a:rPr>
              <a:t>method</a:t>
            </a:r>
            <a:r>
              <a:rPr lang="en-US" sz="2000" dirty="0" smtClean="0"/>
              <a:t> </a:t>
            </a:r>
            <a:r>
              <a:rPr lang="en-US" sz="2000" dirty="0" smtClean="0">
                <a:solidFill>
                  <a:srgbClr val="0070C0"/>
                </a:solidFill>
              </a:rPr>
              <a:t>isn’t</a:t>
            </a:r>
            <a:r>
              <a:rPr lang="en-US" sz="2000" dirty="0" smtClean="0"/>
              <a:t> </a:t>
            </a:r>
            <a:r>
              <a:rPr lang="en-US" sz="2000" dirty="0" smtClean="0">
                <a:solidFill>
                  <a:srgbClr val="FF0000"/>
                </a:solidFill>
              </a:rPr>
              <a:t>invoked</a:t>
            </a:r>
            <a:r>
              <a:rPr lang="en-US" sz="2000" dirty="0" smtClean="0"/>
              <a:t>.</a:t>
            </a:r>
          </a:p>
          <a:p>
            <a:pPr marL="461963">
              <a:buFont typeface="Wingdings" panose="05000000000000000000" pitchFamily="2" charset="2"/>
              <a:buChar char="§"/>
            </a:pPr>
            <a:r>
              <a:rPr lang="en-US" sz="2000" dirty="0" smtClean="0"/>
              <a:t>To test the code in the Application_End method, you must work with </a:t>
            </a:r>
            <a:r>
              <a:rPr lang="en-US" sz="2000" dirty="0" smtClean="0">
                <a:solidFill>
                  <a:srgbClr val="FF0000"/>
                </a:solidFill>
              </a:rPr>
              <a:t>IIS Express</a:t>
            </a:r>
            <a:r>
              <a:rPr lang="en-US" sz="2000" dirty="0" smtClean="0"/>
              <a:t> directly, rather than through Visual Studio.</a:t>
            </a:r>
          </a:p>
          <a:p>
            <a:pPr marL="687388" lvl="1" indent="-220663">
              <a:buFont typeface="Wingdings" panose="05000000000000000000" pitchFamily="2" charset="2"/>
              <a:buChar char="ü"/>
            </a:pPr>
            <a:r>
              <a:rPr lang="en-US" dirty="0" smtClean="0"/>
              <a:t>Execution of the application will continue, and the time and day of the week will be displayed by the browser. </a:t>
            </a:r>
          </a:p>
          <a:p>
            <a:pPr marL="687388" lvl="1" indent="-220663">
              <a:buFont typeface="Wingdings" panose="05000000000000000000" pitchFamily="2" charset="2"/>
              <a:buChar char="ü"/>
            </a:pPr>
            <a:r>
              <a:rPr lang="en-US" sz="2000" dirty="0" smtClean="0"/>
              <a:t>Locate the IIS Express icon on the Windows taskbar and right-click to make the pop-up menu appear.</a:t>
            </a:r>
          </a:p>
          <a:p>
            <a:pPr marL="687388" lvl="1" indent="-220663">
              <a:buFont typeface="Wingdings" panose="05000000000000000000" pitchFamily="2" charset="2"/>
              <a:buChar char="ü"/>
            </a:pPr>
            <a:r>
              <a:rPr lang="en-US" sz="2000" dirty="0" smtClean="0"/>
              <a:t>You will see a menu item for the </a:t>
            </a:r>
            <a:r>
              <a:rPr lang="en-US" sz="2000" dirty="0" smtClean="0">
                <a:solidFill>
                  <a:srgbClr val="FF0000"/>
                </a:solidFill>
              </a:rPr>
              <a:t>SimpleApp</a:t>
            </a:r>
            <a:r>
              <a:rPr lang="en-US" sz="2000" dirty="0" smtClean="0"/>
              <a:t> </a:t>
            </a:r>
            <a:r>
              <a:rPr lang="en-US" sz="2000" dirty="0" smtClean="0">
                <a:solidFill>
                  <a:srgbClr val="FF0000"/>
                </a:solidFill>
              </a:rPr>
              <a:t>project</a:t>
            </a:r>
            <a:r>
              <a:rPr lang="en-US" sz="2000" dirty="0" smtClean="0"/>
              <a:t>, and when you select it, you will see a </a:t>
            </a:r>
            <a:r>
              <a:rPr lang="en-US" sz="2000" dirty="0" smtClean="0">
                <a:solidFill>
                  <a:srgbClr val="FF0000"/>
                </a:solidFill>
              </a:rPr>
              <a:t>Stop Site</a:t>
            </a:r>
            <a:r>
              <a:rPr lang="en-US" sz="2000" dirty="0" smtClean="0"/>
              <a:t> menu item, as shown in </a:t>
            </a:r>
            <a:r>
              <a:rPr lang="en-US" sz="2000" dirty="0" smtClean="0">
                <a:solidFill>
                  <a:srgbClr val="FF0000"/>
                </a:solidFill>
              </a:rPr>
              <a:t>Figure 3-3</a:t>
            </a:r>
            <a:r>
              <a:rPr lang="en-US" sz="2000" dirty="0" smtClean="0"/>
              <a:t>.</a:t>
            </a:r>
          </a:p>
          <a:p>
            <a:pPr marL="687388" lvl="1" indent="-220663">
              <a:buFont typeface="Wingdings" panose="05000000000000000000" pitchFamily="2" charset="2"/>
              <a:buChar char="ü"/>
            </a:pPr>
            <a:r>
              <a:rPr lang="en-US" sz="2000" dirty="0" smtClean="0"/>
              <a:t>When you select Stop Site, IIS Express will stop the application, and as part of this process, the Application_End method will be called.</a:t>
            </a:r>
          </a:p>
          <a:p>
            <a:pPr marL="687388" lvl="1" indent="-220663">
              <a:buFont typeface="Wingdings" panose="05000000000000000000" pitchFamily="2" charset="2"/>
              <a:buChar char="ü"/>
            </a:pPr>
            <a:r>
              <a:rPr lang="en-US" sz="2000" dirty="0" smtClean="0"/>
              <a:t>For my example, this means the </a:t>
            </a:r>
            <a:r>
              <a:rPr lang="en-US" sz="2000" dirty="0" smtClean="0">
                <a:solidFill>
                  <a:srgbClr val="FF0000"/>
                </a:solidFill>
              </a:rPr>
              <a:t>Debugger.Break</a:t>
            </a:r>
            <a:r>
              <a:rPr lang="en-US" sz="2000" dirty="0" smtClean="0"/>
              <a:t> call is executed, as shown in </a:t>
            </a:r>
            <a:r>
              <a:rPr lang="en-US" sz="2000" dirty="0" smtClean="0">
                <a:solidFill>
                  <a:srgbClr val="FF0000"/>
                </a:solidFill>
              </a:rPr>
              <a:t>Figure 3-4</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78</a:t>
            </a:fld>
            <a:endParaRPr lang="en-US" dirty="0"/>
          </a:p>
        </p:txBody>
      </p:sp>
    </p:spTree>
    <p:extLst>
      <p:ext uri="{BB962C8B-B14F-4D97-AF65-F5344CB8AC3E}">
        <p14:creationId xmlns:p14="http://schemas.microsoft.com/office/powerpoint/2010/main" val="29821415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3-3 || 3-4</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056523" cy="1879708"/>
          </a:xfrm>
          <a:prstGeom prst="rect">
            <a:avLst/>
          </a:prstGeo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3564750"/>
            <a:ext cx="6807174" cy="2756075"/>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79</a:t>
            </a:fld>
            <a:endParaRPr lang="en-US" dirty="0"/>
          </a:p>
        </p:txBody>
      </p:sp>
    </p:spTree>
    <p:extLst>
      <p:ext uri="{BB962C8B-B14F-4D97-AF65-F5344CB8AC3E}">
        <p14:creationId xmlns:p14="http://schemas.microsoft.com/office/powerpoint/2010/main" val="118261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ASP.NET Foundation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ASP.NET technologies share some common characteristics, and this is where the </a:t>
            </a:r>
            <a:r>
              <a:rPr lang="en-US" sz="2000" dirty="0">
                <a:solidFill>
                  <a:srgbClr val="FF0000"/>
                </a:solidFill>
              </a:rPr>
              <a:t>ASP. NET platform</a:t>
            </a:r>
            <a:r>
              <a:rPr lang="en-US" sz="2000" dirty="0"/>
              <a:t> starts to </a:t>
            </a:r>
            <a:r>
              <a:rPr lang="en-US" sz="2000" dirty="0" smtClean="0"/>
              <a:t>emerge.</a:t>
            </a:r>
          </a:p>
          <a:p>
            <a:pPr marL="457200">
              <a:buFont typeface="Wingdings" panose="05000000000000000000" pitchFamily="2" charset="2"/>
              <a:buChar char="§"/>
            </a:pPr>
            <a:r>
              <a:rPr lang="en-US" sz="2000" dirty="0" smtClean="0"/>
              <a:t>Features </a:t>
            </a:r>
            <a:r>
              <a:rPr lang="en-US" sz="2000" dirty="0"/>
              <a:t>that are common across </a:t>
            </a:r>
            <a:r>
              <a:rPr lang="en-US" sz="2000" dirty="0" smtClean="0"/>
              <a:t>ASP.NET-such </a:t>
            </a:r>
            <a:r>
              <a:rPr lang="en-US" sz="2000" dirty="0"/>
              <a:t>as the need to receive and process </a:t>
            </a:r>
            <a:r>
              <a:rPr lang="en-US" sz="2000" dirty="0">
                <a:solidFill>
                  <a:srgbClr val="FF0000"/>
                </a:solidFill>
              </a:rPr>
              <a:t>HTTP requests</a:t>
            </a:r>
            <a:r>
              <a:rPr lang="en-US" sz="2000" dirty="0"/>
              <a:t>, for </a:t>
            </a:r>
            <a:r>
              <a:rPr lang="en-US" sz="2000" dirty="0" smtClean="0"/>
              <a:t>example-are </a:t>
            </a:r>
            <a:r>
              <a:rPr lang="en-US" sz="2000" dirty="0"/>
              <a:t>implemented in a </a:t>
            </a:r>
            <a:r>
              <a:rPr lang="en-US" sz="2000" dirty="0">
                <a:solidFill>
                  <a:srgbClr val="FF0000"/>
                </a:solidFill>
              </a:rPr>
              <a:t>common foundation</a:t>
            </a:r>
            <a:r>
              <a:rPr lang="en-US" sz="2000" dirty="0"/>
              <a:t>, which results in the </a:t>
            </a:r>
            <a:r>
              <a:rPr lang="en-US" sz="2000" dirty="0">
                <a:solidFill>
                  <a:srgbClr val="FF0000"/>
                </a:solidFill>
              </a:rPr>
              <a:t>technology stack</a:t>
            </a:r>
            <a:r>
              <a:rPr lang="en-US" sz="2000" dirty="0"/>
              <a:t> shown in </a:t>
            </a:r>
            <a:r>
              <a:rPr lang="en-US" sz="2000" dirty="0" smtClean="0">
                <a:solidFill>
                  <a:srgbClr val="FF0000"/>
                </a:solidFill>
              </a:rPr>
              <a:t>Figure </a:t>
            </a:r>
            <a:r>
              <a:rPr lang="en-US" sz="2000" dirty="0">
                <a:solidFill>
                  <a:srgbClr val="FF0000"/>
                </a:solidFill>
              </a:rPr>
              <a:t>1-1</a:t>
            </a:r>
            <a:r>
              <a:rPr lang="en-US" sz="2000" dirty="0" smtClean="0"/>
              <a:t>.</a:t>
            </a:r>
          </a:p>
          <a:p>
            <a:pPr marL="457200">
              <a:buFont typeface="Wingdings" panose="05000000000000000000" pitchFamily="2" charset="2"/>
              <a:buChar char="§"/>
            </a:pPr>
            <a:r>
              <a:rPr lang="en-US" sz="2000" dirty="0" smtClean="0"/>
              <a:t>The </a:t>
            </a:r>
            <a:r>
              <a:rPr lang="en-US" sz="2000" dirty="0"/>
              <a:t>dotted line in the figure illustrates that some of the design decisions made when Web Forms was the only ASP.NET technology are still present in the ASP.NET </a:t>
            </a:r>
            <a:r>
              <a:rPr lang="en-US" sz="2000" dirty="0" smtClean="0"/>
              <a:t>foundation.</a:t>
            </a:r>
          </a:p>
          <a:p>
            <a:pPr marL="457200">
              <a:buFont typeface="Wingdings" panose="05000000000000000000" pitchFamily="2" charset="2"/>
              <a:buChar char="§"/>
            </a:pPr>
            <a:r>
              <a:rPr lang="en-US" sz="2000" dirty="0" smtClean="0"/>
              <a:t>For </a:t>
            </a:r>
            <a:r>
              <a:rPr lang="en-US" sz="2000" dirty="0"/>
              <a:t>the most part, this just means that there are some odd method names in the foundation </a:t>
            </a:r>
            <a:r>
              <a:rPr lang="en-US" sz="2000" dirty="0" smtClean="0"/>
              <a:t>API.</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a:t>
            </a:fld>
            <a:endParaRPr lang="en-US" dirty="0"/>
          </a:p>
        </p:txBody>
      </p:sp>
    </p:spTree>
    <p:extLst>
      <p:ext uri="{BB962C8B-B14F-4D97-AF65-F5344CB8AC3E}">
        <p14:creationId xmlns:p14="http://schemas.microsoft.com/office/powerpoint/2010/main" val="1712096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ASP.NET Request </a:t>
            </a:r>
            <a:r>
              <a:rPr lang="en-US" dirty="0">
                <a:solidFill>
                  <a:schemeClr val="bg1"/>
                </a:solidFill>
              </a:rPr>
              <a:t>Life Cycle</a:t>
            </a: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global application class</a:t>
            </a:r>
            <a:r>
              <a:rPr lang="en-US" sz="2000" dirty="0"/>
              <a:t> is also used to </a:t>
            </a:r>
            <a:r>
              <a:rPr lang="en-US" sz="2000" dirty="0">
                <a:solidFill>
                  <a:srgbClr val="0070C0"/>
                </a:solidFill>
              </a:rPr>
              <a:t>track</a:t>
            </a:r>
            <a:r>
              <a:rPr lang="en-US" sz="2000" dirty="0"/>
              <a:t> the </a:t>
            </a:r>
            <a:r>
              <a:rPr lang="en-US" sz="2000" dirty="0">
                <a:solidFill>
                  <a:srgbClr val="FF0000"/>
                </a:solidFill>
              </a:rPr>
              <a:t>life cycle</a:t>
            </a:r>
            <a:r>
              <a:rPr lang="en-US" sz="2000" dirty="0"/>
              <a:t> of </a:t>
            </a:r>
            <a:r>
              <a:rPr lang="en-US" sz="2000" dirty="0">
                <a:solidFill>
                  <a:srgbClr val="0070C0"/>
                </a:solidFill>
              </a:rPr>
              <a:t>individual</a:t>
            </a:r>
            <a:r>
              <a:rPr lang="en-US" sz="2000" dirty="0"/>
              <a:t> </a:t>
            </a:r>
            <a:r>
              <a:rPr lang="en-US" sz="2000" dirty="0">
                <a:solidFill>
                  <a:srgbClr val="FF0000"/>
                </a:solidFill>
              </a:rPr>
              <a:t>requests</a:t>
            </a:r>
            <a:r>
              <a:rPr lang="en-US" sz="2000" dirty="0"/>
              <a:t>, allowing you to follow each </a:t>
            </a:r>
            <a:r>
              <a:rPr lang="en-US" sz="2000" dirty="0">
                <a:solidFill>
                  <a:srgbClr val="FF0000"/>
                </a:solidFill>
              </a:rPr>
              <a:t>request</a:t>
            </a:r>
            <a:r>
              <a:rPr lang="en-US" sz="2000" dirty="0"/>
              <a:t> as </a:t>
            </a:r>
            <a:r>
              <a:rPr lang="en-US" sz="2000" dirty="0" smtClean="0"/>
              <a:t>it</a:t>
            </a:r>
          </a:p>
          <a:p>
            <a:pPr lvl="2"/>
            <a:r>
              <a:rPr lang="en-US" dirty="0" smtClean="0"/>
              <a:t>passes </a:t>
            </a:r>
            <a:r>
              <a:rPr lang="en-US" dirty="0">
                <a:solidFill>
                  <a:srgbClr val="FF0000"/>
                </a:solidFill>
              </a:rPr>
              <a:t>through</a:t>
            </a:r>
            <a:r>
              <a:rPr lang="en-US" dirty="0"/>
              <a:t> the </a:t>
            </a:r>
            <a:r>
              <a:rPr lang="en-US" dirty="0">
                <a:solidFill>
                  <a:srgbClr val="FF0000"/>
                </a:solidFill>
              </a:rPr>
              <a:t>ASP.NET platform</a:t>
            </a:r>
            <a:r>
              <a:rPr lang="en-US" dirty="0"/>
              <a:t> </a:t>
            </a:r>
            <a:r>
              <a:rPr lang="en-US" dirty="0">
                <a:solidFill>
                  <a:srgbClr val="0070C0"/>
                </a:solidFill>
              </a:rPr>
              <a:t>into</a:t>
            </a:r>
            <a:r>
              <a:rPr lang="en-US" dirty="0"/>
              <a:t> the </a:t>
            </a:r>
            <a:r>
              <a:rPr lang="en-US" dirty="0">
                <a:solidFill>
                  <a:srgbClr val="FF0000"/>
                </a:solidFill>
              </a:rPr>
              <a:t>MVC </a:t>
            </a:r>
            <a:r>
              <a:rPr lang="en-US" dirty="0" smtClean="0">
                <a:solidFill>
                  <a:srgbClr val="FF0000"/>
                </a:solidFill>
              </a:rPr>
              <a:t>framework</a:t>
            </a:r>
            <a:r>
              <a:rPr lang="en-US" dirty="0" smtClean="0"/>
              <a:t>.</a:t>
            </a:r>
          </a:p>
          <a:p>
            <a:pPr marL="457200">
              <a:buFont typeface="Wingdings" panose="05000000000000000000" pitchFamily="2" charset="2"/>
              <a:buChar char="§"/>
            </a:pPr>
            <a:r>
              <a:rPr lang="en-US" sz="2000" dirty="0" smtClean="0"/>
              <a:t>The </a:t>
            </a:r>
            <a:r>
              <a:rPr lang="en-US" sz="2000" dirty="0"/>
              <a:t>ASP.NET framework creates instances of the </a:t>
            </a:r>
            <a:r>
              <a:rPr lang="en-US" sz="2000" dirty="0">
                <a:solidFill>
                  <a:srgbClr val="FF0000"/>
                </a:solidFill>
              </a:rPr>
              <a:t>MvcApplication</a:t>
            </a:r>
            <a:r>
              <a:rPr lang="en-US" sz="2000" dirty="0"/>
              <a:t> </a:t>
            </a:r>
            <a:r>
              <a:rPr lang="en-US" sz="2000" dirty="0">
                <a:solidFill>
                  <a:srgbClr val="0070C0"/>
                </a:solidFill>
              </a:rPr>
              <a:t>class</a:t>
            </a:r>
            <a:r>
              <a:rPr lang="en-US" sz="2000" dirty="0"/>
              <a:t> defined in the </a:t>
            </a:r>
            <a:r>
              <a:rPr lang="en-US" sz="2000" dirty="0">
                <a:solidFill>
                  <a:srgbClr val="FF0000"/>
                </a:solidFill>
              </a:rPr>
              <a:t>Global.asax.cs</a:t>
            </a:r>
            <a:r>
              <a:rPr lang="en-US" sz="2000" dirty="0"/>
              <a:t> </a:t>
            </a:r>
            <a:r>
              <a:rPr lang="en-US" sz="2000" dirty="0">
                <a:solidFill>
                  <a:srgbClr val="0070C0"/>
                </a:solidFill>
              </a:rPr>
              <a:t>file</a:t>
            </a:r>
            <a:r>
              <a:rPr lang="en-US" sz="2000" dirty="0"/>
              <a:t> and uses the </a:t>
            </a:r>
            <a:r>
              <a:rPr lang="en-US" sz="2000" dirty="0">
                <a:solidFill>
                  <a:srgbClr val="FF0000"/>
                </a:solidFill>
              </a:rPr>
              <a:t>events</a:t>
            </a:r>
            <a:r>
              <a:rPr lang="en-US" sz="2000" dirty="0"/>
              <a:t> it defines to </a:t>
            </a:r>
            <a:r>
              <a:rPr lang="en-US" sz="2000" dirty="0">
                <a:solidFill>
                  <a:srgbClr val="0070C0"/>
                </a:solidFill>
              </a:rPr>
              <a:t>shepherd</a:t>
            </a:r>
            <a:r>
              <a:rPr lang="en-US" sz="2000" dirty="0"/>
              <a:t> the </a:t>
            </a:r>
            <a:r>
              <a:rPr lang="en-US" sz="2000" dirty="0">
                <a:solidFill>
                  <a:srgbClr val="FF0000"/>
                </a:solidFill>
              </a:rPr>
              <a:t>request</a:t>
            </a:r>
            <a:r>
              <a:rPr lang="en-US" sz="2000" dirty="0"/>
              <a:t> through until the point where the </a:t>
            </a:r>
            <a:r>
              <a:rPr lang="en-US" sz="2000" dirty="0">
                <a:solidFill>
                  <a:srgbClr val="FF0000"/>
                </a:solidFill>
              </a:rPr>
              <a:t>response</a:t>
            </a:r>
            <a:r>
              <a:rPr lang="en-US" sz="2000" dirty="0"/>
              <a:t> is generated and sent back to the </a:t>
            </a:r>
            <a:r>
              <a:rPr lang="en-US" sz="2000" dirty="0" smtClean="0">
                <a:solidFill>
                  <a:srgbClr val="FF0000"/>
                </a:solidFill>
              </a:rPr>
              <a:t>browser</a:t>
            </a:r>
            <a:r>
              <a:rPr lang="en-US" sz="2000" dirty="0" smtClean="0"/>
              <a:t>.</a:t>
            </a:r>
          </a:p>
          <a:p>
            <a:pPr marL="457200">
              <a:buFont typeface="Wingdings" panose="05000000000000000000" pitchFamily="2" charset="2"/>
              <a:buChar char="§"/>
            </a:pPr>
            <a:r>
              <a:rPr lang="en-US" sz="2000" dirty="0" smtClean="0"/>
              <a:t>These </a:t>
            </a:r>
            <a:r>
              <a:rPr lang="en-US" sz="2000" dirty="0"/>
              <a:t>events are not just for use by the application </a:t>
            </a:r>
            <a:r>
              <a:rPr lang="en-US" sz="2000" dirty="0" smtClean="0"/>
              <a:t>developer</a:t>
            </a:r>
          </a:p>
          <a:p>
            <a:pPr marL="687388" lvl="1" indent="-225425">
              <a:buFont typeface="Wingdings" panose="05000000000000000000" pitchFamily="2" charset="2"/>
              <a:buChar char="ü"/>
            </a:pPr>
            <a:r>
              <a:rPr lang="en-US" dirty="0" smtClean="0"/>
              <a:t>they </a:t>
            </a:r>
            <a:r>
              <a:rPr lang="en-US" dirty="0"/>
              <a:t>are used by the ASP.NET framework </a:t>
            </a:r>
            <a:r>
              <a:rPr lang="en-US" dirty="0" smtClean="0"/>
              <a:t>and</a:t>
            </a:r>
          </a:p>
          <a:p>
            <a:pPr marL="687388" lvl="1" indent="-225425">
              <a:buFont typeface="Wingdings" panose="05000000000000000000" pitchFamily="2" charset="2"/>
              <a:buChar char="ü"/>
            </a:pPr>
            <a:r>
              <a:rPr lang="en-US" dirty="0" smtClean="0"/>
              <a:t>the </a:t>
            </a:r>
            <a:r>
              <a:rPr lang="en-US" dirty="0"/>
              <a:t>MVC framework to perform </a:t>
            </a:r>
            <a:r>
              <a:rPr lang="en-US" dirty="0">
                <a:solidFill>
                  <a:srgbClr val="FF0000"/>
                </a:solidFill>
              </a:rPr>
              <a:t>request </a:t>
            </a:r>
            <a:r>
              <a:rPr lang="en-US" dirty="0" smtClean="0">
                <a:solidFill>
                  <a:srgbClr val="FF0000"/>
                </a:solidFill>
              </a:rPr>
              <a:t>handling</a:t>
            </a:r>
            <a:endParaRPr lang="en-US" dirty="0" smtClean="0"/>
          </a:p>
          <a:p>
            <a:pPr marL="457200">
              <a:buFont typeface="Wingdings" panose="05000000000000000000" pitchFamily="2" charset="2"/>
              <a:buChar char="§"/>
            </a:pPr>
            <a:r>
              <a:rPr lang="en-US" sz="2000" dirty="0">
                <a:solidFill>
                  <a:srgbClr val="FF0000"/>
                </a:solidFill>
              </a:rPr>
              <a:t>Table 3-4</a:t>
            </a:r>
            <a:r>
              <a:rPr lang="en-US" sz="2000" dirty="0"/>
              <a:t> puts the request life cycle in context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80</a:t>
            </a:fld>
            <a:endParaRPr lang="en-US" dirty="0"/>
          </a:p>
        </p:txBody>
      </p:sp>
    </p:spTree>
    <p:extLst>
      <p:ext uri="{BB962C8B-B14F-4D97-AF65-F5344CB8AC3E}">
        <p14:creationId xmlns:p14="http://schemas.microsoft.com/office/powerpoint/2010/main" val="3669414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3-4</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919878" cy="3034316"/>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81</a:t>
            </a:fld>
            <a:endParaRPr lang="en-US" dirty="0"/>
          </a:p>
        </p:txBody>
      </p:sp>
    </p:spTree>
    <p:extLst>
      <p:ext uri="{BB962C8B-B14F-4D97-AF65-F5344CB8AC3E}">
        <p14:creationId xmlns:p14="http://schemas.microsoft.com/office/powerpoint/2010/main" val="17075526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Request Life </a:t>
            </a:r>
            <a:r>
              <a:rPr lang="en-US" dirty="0" smtClean="0"/>
              <a:t>Cycle (RLC)</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Application_Start and Application_End methods are not called on the </a:t>
            </a:r>
            <a:r>
              <a:rPr lang="en-US" sz="2000" dirty="0">
                <a:solidFill>
                  <a:srgbClr val="FF0000"/>
                </a:solidFill>
              </a:rPr>
              <a:t>MvcApplication</a:t>
            </a:r>
            <a:r>
              <a:rPr lang="en-US" sz="2000" dirty="0"/>
              <a:t> </a:t>
            </a:r>
            <a:r>
              <a:rPr lang="en-US" sz="2000" dirty="0">
                <a:solidFill>
                  <a:srgbClr val="0070C0"/>
                </a:solidFill>
              </a:rPr>
              <a:t>instances</a:t>
            </a:r>
            <a:r>
              <a:rPr lang="en-US" sz="2000" dirty="0"/>
              <a:t> that ASP.NET creates to</a:t>
            </a:r>
            <a:r>
              <a:rPr lang="en-US" sz="2000" dirty="0">
                <a:solidFill>
                  <a:srgbClr val="FF0000"/>
                </a:solidFill>
              </a:rPr>
              <a:t> handle </a:t>
            </a:r>
            <a:r>
              <a:rPr lang="en-US" sz="2000" dirty="0" smtClean="0">
                <a:solidFill>
                  <a:srgbClr val="FF0000"/>
                </a:solidFill>
              </a:rPr>
              <a:t>requests</a:t>
            </a:r>
            <a:r>
              <a:rPr lang="en-US" sz="2000" dirty="0" smtClean="0"/>
              <a:t>.</a:t>
            </a:r>
          </a:p>
          <a:p>
            <a:pPr marL="457200">
              <a:buFont typeface="Wingdings" panose="05000000000000000000" pitchFamily="2" charset="2"/>
              <a:buChar char="§"/>
            </a:pPr>
            <a:r>
              <a:rPr lang="en-US" sz="2000" dirty="0" smtClean="0"/>
              <a:t>Instead</a:t>
            </a:r>
            <a:r>
              <a:rPr lang="en-US" sz="2000" dirty="0"/>
              <a:t>, the </a:t>
            </a:r>
            <a:r>
              <a:rPr lang="en-US" sz="2000" dirty="0">
                <a:solidFill>
                  <a:srgbClr val="FF0000"/>
                </a:solidFill>
              </a:rPr>
              <a:t>ASP.NET framework </a:t>
            </a:r>
            <a:r>
              <a:rPr lang="en-US" sz="2000" dirty="0">
                <a:solidFill>
                  <a:srgbClr val="0070C0"/>
                </a:solidFill>
              </a:rPr>
              <a:t>triggers</a:t>
            </a:r>
            <a:r>
              <a:rPr lang="en-US" sz="2000" dirty="0"/>
              <a:t> the </a:t>
            </a:r>
            <a:r>
              <a:rPr lang="en-US" sz="2000" dirty="0">
                <a:solidFill>
                  <a:srgbClr val="0070C0"/>
                </a:solidFill>
              </a:rPr>
              <a:t>sequence</a:t>
            </a:r>
            <a:r>
              <a:rPr lang="en-US" sz="2000" dirty="0"/>
              <a:t> of </a:t>
            </a:r>
            <a:r>
              <a:rPr lang="en-US" sz="2000" dirty="0">
                <a:solidFill>
                  <a:srgbClr val="FF0000"/>
                </a:solidFill>
              </a:rPr>
              <a:t>events</a:t>
            </a:r>
            <a:r>
              <a:rPr lang="en-US" sz="2000" dirty="0"/>
              <a:t> described in </a:t>
            </a:r>
            <a:r>
              <a:rPr lang="en-US" sz="2000" dirty="0">
                <a:solidFill>
                  <a:srgbClr val="FF0000"/>
                </a:solidFill>
              </a:rPr>
              <a:t>Table </a:t>
            </a:r>
            <a:r>
              <a:rPr lang="en-US" sz="2000" dirty="0" smtClean="0">
                <a:solidFill>
                  <a:srgbClr val="FF0000"/>
                </a:solidFill>
              </a:rPr>
              <a:t>3-5</a:t>
            </a:r>
            <a:r>
              <a:rPr lang="en-US" sz="2000" dirty="0" smtClean="0"/>
              <a:t>.</a:t>
            </a:r>
          </a:p>
          <a:p>
            <a:pPr marL="457200">
              <a:buFont typeface="Wingdings" panose="05000000000000000000" pitchFamily="2" charset="2"/>
              <a:buChar char="§"/>
            </a:pPr>
            <a:r>
              <a:rPr lang="en-US" sz="2000" dirty="0" smtClean="0"/>
              <a:t>These </a:t>
            </a:r>
            <a:r>
              <a:rPr lang="en-US" sz="2000" dirty="0"/>
              <a:t>events describe the </a:t>
            </a:r>
            <a:r>
              <a:rPr lang="en-US" sz="2000" dirty="0">
                <a:solidFill>
                  <a:srgbClr val="FF0000"/>
                </a:solidFill>
              </a:rPr>
              <a:t>request life cycle</a:t>
            </a:r>
            <a:r>
              <a:rPr lang="en-US" sz="2000" dirty="0" smtClean="0"/>
              <a:t>.</a:t>
            </a:r>
          </a:p>
          <a:p>
            <a:pPr marL="457200">
              <a:buFont typeface="Wingdings" panose="05000000000000000000" pitchFamily="2" charset="2"/>
              <a:buChar char="§"/>
            </a:pPr>
            <a:r>
              <a:rPr lang="en-US" sz="2000" dirty="0"/>
              <a:t>The ASP.NET framework </a:t>
            </a:r>
            <a:r>
              <a:rPr lang="en-US" sz="2000" dirty="0">
                <a:solidFill>
                  <a:srgbClr val="0070C0"/>
                </a:solidFill>
              </a:rPr>
              <a:t>triggers</a:t>
            </a:r>
            <a:r>
              <a:rPr lang="en-US" sz="2000" dirty="0"/>
              <a:t> these </a:t>
            </a:r>
            <a:r>
              <a:rPr lang="en-US" sz="2000" dirty="0">
                <a:solidFill>
                  <a:srgbClr val="FF0000"/>
                </a:solidFill>
              </a:rPr>
              <a:t>events</a:t>
            </a:r>
            <a:r>
              <a:rPr lang="en-US" sz="2000" dirty="0"/>
              <a:t> to </a:t>
            </a:r>
            <a:r>
              <a:rPr lang="en-US" sz="2000" dirty="0">
                <a:solidFill>
                  <a:srgbClr val="0070C0"/>
                </a:solidFill>
              </a:rPr>
              <a:t>chart the </a:t>
            </a:r>
            <a:r>
              <a:rPr lang="en-US" sz="2000" dirty="0">
                <a:solidFill>
                  <a:srgbClr val="FF0000"/>
                </a:solidFill>
              </a:rPr>
              <a:t>path</a:t>
            </a:r>
            <a:r>
              <a:rPr lang="en-US" sz="2000" dirty="0"/>
              <a:t> of a </a:t>
            </a:r>
            <a:r>
              <a:rPr lang="en-US" sz="2000" dirty="0">
                <a:solidFill>
                  <a:srgbClr val="FF0000"/>
                </a:solidFill>
              </a:rPr>
              <a:t>request</a:t>
            </a:r>
            <a:r>
              <a:rPr lang="en-US" sz="2000" dirty="0"/>
              <a:t> </a:t>
            </a:r>
            <a:r>
              <a:rPr lang="en-US" sz="2000" dirty="0">
                <a:solidFill>
                  <a:srgbClr val="0070C0"/>
                </a:solidFill>
              </a:rPr>
              <a:t>through</a:t>
            </a:r>
            <a:r>
              <a:rPr lang="en-US" sz="2000" dirty="0"/>
              <a:t> the </a:t>
            </a:r>
            <a:r>
              <a:rPr lang="en-US" sz="2000" dirty="0">
                <a:solidFill>
                  <a:srgbClr val="FF0000"/>
                </a:solidFill>
              </a:rPr>
              <a:t>processing life </a:t>
            </a:r>
            <a:r>
              <a:rPr lang="en-US" sz="2000" dirty="0" smtClean="0">
                <a:solidFill>
                  <a:srgbClr val="FF0000"/>
                </a:solidFill>
              </a:rPr>
              <a:t>cycle</a:t>
            </a:r>
            <a:r>
              <a:rPr lang="en-US" sz="2000" dirty="0" smtClean="0"/>
              <a:t>.</a:t>
            </a:r>
          </a:p>
          <a:p>
            <a:pPr marL="457200">
              <a:buFont typeface="Wingdings" panose="05000000000000000000" pitchFamily="2" charset="2"/>
              <a:buChar char="§"/>
            </a:pPr>
            <a:r>
              <a:rPr lang="en-US" sz="2000" dirty="0" smtClean="0"/>
              <a:t>You </a:t>
            </a:r>
            <a:r>
              <a:rPr lang="en-US" sz="2000" dirty="0"/>
              <a:t>can handle these events </a:t>
            </a:r>
            <a:endParaRPr lang="en-US" sz="2000" dirty="0" smtClean="0"/>
          </a:p>
          <a:p>
            <a:pPr marL="687388" lvl="1" indent="-225425">
              <a:buFont typeface="Wingdings" panose="05000000000000000000" pitchFamily="2" charset="2"/>
              <a:buChar char="ü"/>
            </a:pPr>
            <a:r>
              <a:rPr lang="en-US" dirty="0"/>
              <a:t>i</a:t>
            </a:r>
            <a:r>
              <a:rPr lang="en-US" dirty="0" smtClean="0"/>
              <a:t>n the </a:t>
            </a:r>
            <a:r>
              <a:rPr lang="en-US" dirty="0"/>
              <a:t>global application </a:t>
            </a:r>
            <a:r>
              <a:rPr lang="en-US" dirty="0" smtClean="0"/>
              <a:t>class</a:t>
            </a:r>
          </a:p>
          <a:p>
            <a:pPr marL="687388" lvl="1" indent="-225425">
              <a:buFont typeface="Wingdings" panose="05000000000000000000" pitchFamily="2" charset="2"/>
              <a:buChar char="ü"/>
            </a:pPr>
            <a:r>
              <a:rPr lang="en-US" dirty="0" smtClean="0"/>
              <a:t>in </a:t>
            </a:r>
            <a:r>
              <a:rPr lang="en-US" dirty="0"/>
              <a:t>a </a:t>
            </a:r>
            <a:r>
              <a:rPr lang="en-US" dirty="0" smtClean="0">
                <a:solidFill>
                  <a:srgbClr val="FF0000"/>
                </a:solidFill>
              </a:rPr>
              <a:t>module</a:t>
            </a:r>
            <a:r>
              <a:rPr lang="en-US" dirty="0"/>
              <a:t> </a:t>
            </a:r>
            <a:r>
              <a:rPr lang="en-US" dirty="0" smtClean="0"/>
              <a:t>or</a:t>
            </a:r>
          </a:p>
          <a:p>
            <a:pPr marL="687388" lvl="1" indent="-225425">
              <a:buFont typeface="Wingdings" panose="05000000000000000000" pitchFamily="2" charset="2"/>
              <a:buChar char="ü"/>
            </a:pPr>
            <a:r>
              <a:rPr lang="en-US" dirty="0" smtClean="0"/>
              <a:t>in </a:t>
            </a:r>
            <a:r>
              <a:rPr lang="en-US" dirty="0"/>
              <a:t>a </a:t>
            </a:r>
            <a:r>
              <a:rPr lang="en-US" dirty="0" smtClean="0">
                <a:solidFill>
                  <a:srgbClr val="FF0000"/>
                </a:solidFill>
              </a:rPr>
              <a:t>handler</a:t>
            </a:r>
            <a:endParaRPr lang="en-US" dirty="0" smtClean="0"/>
          </a:p>
          <a:p>
            <a:pPr marL="457200">
              <a:buFont typeface="Wingdings" panose="05000000000000000000" pitchFamily="2" charset="2"/>
              <a:buChar char="§"/>
            </a:pPr>
            <a:r>
              <a:rPr lang="en-US" sz="2000" dirty="0"/>
              <a:t>I introduce modules and handlers in the following section and describe them in depth in Chapters 4 and 5</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82</a:t>
            </a:fld>
            <a:endParaRPr lang="en-US" dirty="0"/>
          </a:p>
        </p:txBody>
      </p:sp>
    </p:spTree>
    <p:extLst>
      <p:ext uri="{BB962C8B-B14F-4D97-AF65-F5344CB8AC3E}">
        <p14:creationId xmlns:p14="http://schemas.microsoft.com/office/powerpoint/2010/main" val="1269208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Table 3-5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497259" cy="5141496"/>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83</a:t>
            </a:fld>
            <a:endParaRPr lang="en-US" dirty="0"/>
          </a:p>
        </p:txBody>
      </p:sp>
    </p:spTree>
    <p:extLst>
      <p:ext uri="{BB962C8B-B14F-4D97-AF65-F5344CB8AC3E}">
        <p14:creationId xmlns:p14="http://schemas.microsoft.com/office/powerpoint/2010/main" val="34388468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Table </a:t>
            </a:r>
            <a:r>
              <a:rPr lang="en-US" dirty="0" smtClean="0"/>
              <a:t>3-5										   </a:t>
            </a:r>
            <a:r>
              <a:rPr lang="en-US" dirty="0" smtClean="0">
                <a:solidFill>
                  <a:srgbClr val="C00000"/>
                </a:solidFill>
              </a:rPr>
              <a:t>|</a:t>
            </a:r>
            <a:endParaRPr lang="en-US" dirty="0">
              <a:solidFill>
                <a:srgbClr val="C00000"/>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287691" cy="5093250"/>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84</a:t>
            </a:fld>
            <a:endParaRPr lang="en-US" dirty="0"/>
          </a:p>
        </p:txBody>
      </p:sp>
    </p:spTree>
    <p:extLst>
      <p:ext uri="{BB962C8B-B14F-4D97-AF65-F5344CB8AC3E}">
        <p14:creationId xmlns:p14="http://schemas.microsoft.com/office/powerpoint/2010/main" val="137594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smtClean="0"/>
              <a:t>LIFE </a:t>
            </a:r>
            <a:r>
              <a:rPr lang="en-US" dirty="0"/>
              <a:t>OF A </a:t>
            </a:r>
            <a:r>
              <a:rPr lang="en-US" dirty="0" smtClean="0"/>
              <a:t>RLC HTTPAPPLICATION OBJECT</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solidFill>
                  <a:srgbClr val="FF0000"/>
                </a:solidFill>
              </a:rPr>
              <a:t>ASP.NET framework</a:t>
            </a:r>
            <a:r>
              <a:rPr lang="en-US" sz="2000" dirty="0"/>
              <a:t> will create </a:t>
            </a:r>
            <a:r>
              <a:rPr lang="en-US" sz="2000" dirty="0">
                <a:solidFill>
                  <a:srgbClr val="0070C0"/>
                </a:solidFill>
              </a:rPr>
              <a:t>multiple </a:t>
            </a:r>
            <a:r>
              <a:rPr lang="en-US" sz="2000" dirty="0">
                <a:solidFill>
                  <a:srgbClr val="FF0000"/>
                </a:solidFill>
              </a:rPr>
              <a:t>instances</a:t>
            </a:r>
            <a:r>
              <a:rPr lang="en-US" sz="2000" dirty="0"/>
              <a:t> of the </a:t>
            </a:r>
            <a:r>
              <a:rPr lang="en-US" sz="2000" dirty="0">
                <a:solidFill>
                  <a:srgbClr val="FF0000"/>
                </a:solidFill>
              </a:rPr>
              <a:t>MvcApplication</a:t>
            </a:r>
            <a:r>
              <a:rPr lang="en-US" sz="2000" dirty="0"/>
              <a:t> </a:t>
            </a:r>
            <a:r>
              <a:rPr lang="en-US" sz="2000" dirty="0">
                <a:solidFill>
                  <a:srgbClr val="0070C0"/>
                </a:solidFill>
              </a:rPr>
              <a:t>class</a:t>
            </a:r>
            <a:r>
              <a:rPr lang="en-US" sz="2000" dirty="0"/>
              <a:t> to </a:t>
            </a:r>
            <a:r>
              <a:rPr lang="en-US" sz="2000" dirty="0">
                <a:solidFill>
                  <a:srgbClr val="FF0000"/>
                </a:solidFill>
              </a:rPr>
              <a:t>process requests</a:t>
            </a:r>
            <a:r>
              <a:rPr lang="en-US" sz="2000" dirty="0"/>
              <a:t>, and these </a:t>
            </a:r>
            <a:r>
              <a:rPr lang="en-US" sz="2000" dirty="0">
                <a:solidFill>
                  <a:srgbClr val="FF0000"/>
                </a:solidFill>
              </a:rPr>
              <a:t>instances</a:t>
            </a:r>
            <a:r>
              <a:rPr lang="en-US" sz="2000" dirty="0"/>
              <a:t> can be </a:t>
            </a:r>
            <a:r>
              <a:rPr lang="en-US" sz="2000" dirty="0">
                <a:solidFill>
                  <a:srgbClr val="FF0000"/>
                </a:solidFill>
              </a:rPr>
              <a:t>reused</a:t>
            </a:r>
            <a:r>
              <a:rPr lang="en-US" sz="2000" dirty="0"/>
              <a:t> so that they </a:t>
            </a:r>
            <a:r>
              <a:rPr lang="en-US" sz="2000" dirty="0">
                <a:solidFill>
                  <a:srgbClr val="FF0000"/>
                </a:solidFill>
              </a:rPr>
              <a:t>process</a:t>
            </a:r>
            <a:r>
              <a:rPr lang="en-US" sz="2000" dirty="0"/>
              <a:t> </a:t>
            </a:r>
            <a:r>
              <a:rPr lang="en-US" sz="2000" dirty="0">
                <a:solidFill>
                  <a:srgbClr val="0070C0"/>
                </a:solidFill>
              </a:rPr>
              <a:t>several</a:t>
            </a:r>
            <a:r>
              <a:rPr lang="en-US" sz="2000" dirty="0"/>
              <a:t> </a:t>
            </a:r>
            <a:r>
              <a:rPr lang="en-US" sz="2000" dirty="0">
                <a:solidFill>
                  <a:srgbClr val="FF0000"/>
                </a:solidFill>
              </a:rPr>
              <a:t>requests</a:t>
            </a:r>
            <a:r>
              <a:rPr lang="en-US" sz="2000" dirty="0"/>
              <a:t> </a:t>
            </a:r>
            <a:r>
              <a:rPr lang="en-US" sz="2000" dirty="0">
                <a:solidFill>
                  <a:srgbClr val="0070C0"/>
                </a:solidFill>
              </a:rPr>
              <a:t>over their </a:t>
            </a:r>
            <a:r>
              <a:rPr lang="en-US" sz="2000" dirty="0">
                <a:solidFill>
                  <a:srgbClr val="FF0000"/>
                </a:solidFill>
              </a:rPr>
              <a:t>lifetime</a:t>
            </a:r>
            <a:r>
              <a:rPr lang="en-US" sz="2000" dirty="0"/>
              <a:t>.</a:t>
            </a:r>
          </a:p>
          <a:p>
            <a:pPr marL="457200">
              <a:buFont typeface="Wingdings" panose="05000000000000000000" pitchFamily="2" charset="2"/>
              <a:buChar char="§"/>
            </a:pPr>
            <a:r>
              <a:rPr lang="en-US" sz="2000" dirty="0"/>
              <a:t>The ASP.NET framework has </a:t>
            </a:r>
            <a:r>
              <a:rPr lang="en-US" sz="2000" dirty="0">
                <a:solidFill>
                  <a:srgbClr val="0070C0"/>
                </a:solidFill>
              </a:rPr>
              <a:t>complete</a:t>
            </a:r>
            <a:r>
              <a:rPr lang="en-US" sz="2000" dirty="0"/>
              <a:t> </a:t>
            </a:r>
            <a:r>
              <a:rPr lang="en-US" sz="2000" dirty="0">
                <a:solidFill>
                  <a:srgbClr val="FF0000"/>
                </a:solidFill>
              </a:rPr>
              <a:t>freedom</a:t>
            </a:r>
            <a:r>
              <a:rPr lang="en-US" sz="2000" dirty="0"/>
              <a:t> to </a:t>
            </a:r>
            <a:r>
              <a:rPr lang="en-US" sz="2000" dirty="0">
                <a:solidFill>
                  <a:srgbClr val="0070C0"/>
                </a:solidFill>
              </a:rPr>
              <a:t>create</a:t>
            </a:r>
            <a:r>
              <a:rPr lang="en-US" sz="2000" dirty="0"/>
              <a:t> </a:t>
            </a:r>
            <a:r>
              <a:rPr lang="en-US" sz="2000" dirty="0">
                <a:solidFill>
                  <a:srgbClr val="FF0000"/>
                </a:solidFill>
              </a:rPr>
              <a:t>MvcApplication</a:t>
            </a:r>
            <a:r>
              <a:rPr lang="en-US" sz="2000" dirty="0"/>
              <a:t> </a:t>
            </a:r>
            <a:r>
              <a:rPr lang="en-US" sz="2000" dirty="0">
                <a:solidFill>
                  <a:srgbClr val="0070C0"/>
                </a:solidFill>
              </a:rPr>
              <a:t>instances</a:t>
            </a:r>
            <a:r>
              <a:rPr lang="en-US" sz="2000" dirty="0"/>
              <a:t> as and when they are required and to </a:t>
            </a:r>
            <a:r>
              <a:rPr lang="en-US" sz="2000" dirty="0">
                <a:solidFill>
                  <a:srgbClr val="FF0000"/>
                </a:solidFill>
              </a:rPr>
              <a:t>destroy</a:t>
            </a:r>
            <a:r>
              <a:rPr lang="en-US" sz="2000" dirty="0"/>
              <a:t> </a:t>
            </a:r>
            <a:r>
              <a:rPr lang="en-US" sz="2000" dirty="0">
                <a:solidFill>
                  <a:srgbClr val="0070C0"/>
                </a:solidFill>
              </a:rPr>
              <a:t>them</a:t>
            </a:r>
            <a:r>
              <a:rPr lang="en-US" sz="2000" dirty="0"/>
              <a:t> when they are </a:t>
            </a:r>
            <a:r>
              <a:rPr lang="en-US" sz="2000" dirty="0">
                <a:solidFill>
                  <a:srgbClr val="0070C0"/>
                </a:solidFill>
              </a:rPr>
              <a:t>no longer </a:t>
            </a:r>
            <a:r>
              <a:rPr lang="en-US" sz="2000" dirty="0">
                <a:solidFill>
                  <a:srgbClr val="FF0000"/>
                </a:solidFill>
              </a:rPr>
              <a:t>needed</a:t>
            </a:r>
            <a:r>
              <a:rPr lang="en-US" sz="2000" dirty="0"/>
              <a:t>.</a:t>
            </a:r>
          </a:p>
          <a:p>
            <a:pPr marL="457200">
              <a:buFont typeface="Wingdings" panose="05000000000000000000" pitchFamily="2" charset="2"/>
              <a:buChar char="§"/>
            </a:pPr>
            <a:r>
              <a:rPr lang="en-US" sz="2000" dirty="0"/>
              <a:t>This means your global application class must be written so that </a:t>
            </a:r>
            <a:r>
              <a:rPr lang="en-US" sz="2000" dirty="0">
                <a:solidFill>
                  <a:srgbClr val="0070C0"/>
                </a:solidFill>
              </a:rPr>
              <a:t>multiple</a:t>
            </a:r>
            <a:r>
              <a:rPr lang="en-US" sz="2000" dirty="0"/>
              <a:t> </a:t>
            </a:r>
            <a:r>
              <a:rPr lang="en-US" sz="2000" dirty="0">
                <a:solidFill>
                  <a:srgbClr val="0070C0"/>
                </a:solidFill>
              </a:rPr>
              <a:t>instances</a:t>
            </a:r>
            <a:r>
              <a:rPr lang="en-US" sz="2000" dirty="0"/>
              <a:t> can exist </a:t>
            </a:r>
            <a:r>
              <a:rPr lang="en-US" sz="2000" dirty="0">
                <a:solidFill>
                  <a:srgbClr val="FF0000"/>
                </a:solidFill>
              </a:rPr>
              <a:t>concurrently</a:t>
            </a:r>
            <a:r>
              <a:rPr lang="en-US" sz="2000" dirty="0"/>
              <a:t> and that these instances can be used to </a:t>
            </a:r>
            <a:r>
              <a:rPr lang="en-US" sz="2000" dirty="0">
                <a:solidFill>
                  <a:srgbClr val="FF0000"/>
                </a:solidFill>
              </a:rPr>
              <a:t>process</a:t>
            </a:r>
            <a:r>
              <a:rPr lang="en-US" sz="2000" dirty="0"/>
              <a:t> </a:t>
            </a:r>
            <a:r>
              <a:rPr lang="en-US" sz="2000" dirty="0">
                <a:solidFill>
                  <a:srgbClr val="0070C0"/>
                </a:solidFill>
              </a:rPr>
              <a:t>several</a:t>
            </a:r>
            <a:r>
              <a:rPr lang="en-US" sz="2000" dirty="0"/>
              <a:t> </a:t>
            </a:r>
            <a:r>
              <a:rPr lang="en-US" sz="2000" dirty="0">
                <a:solidFill>
                  <a:srgbClr val="FF0000"/>
                </a:solidFill>
              </a:rPr>
              <a:t>requests</a:t>
            </a:r>
            <a:r>
              <a:rPr lang="en-US" sz="2000" dirty="0"/>
              <a:t> </a:t>
            </a:r>
            <a:r>
              <a:rPr lang="en-US" sz="2000" dirty="0">
                <a:solidFill>
                  <a:srgbClr val="FF0000"/>
                </a:solidFill>
              </a:rPr>
              <a:t>sequentially</a:t>
            </a:r>
            <a:r>
              <a:rPr lang="en-US" sz="2000" dirty="0"/>
              <a:t> before they are destroyed.</a:t>
            </a:r>
          </a:p>
          <a:p>
            <a:pPr marL="457200">
              <a:buFont typeface="Wingdings" panose="05000000000000000000" pitchFamily="2" charset="2"/>
              <a:buChar char="§"/>
            </a:pPr>
            <a:r>
              <a:rPr lang="en-US" sz="2000" dirty="0"/>
              <a:t>The only thing you can </a:t>
            </a:r>
            <a:r>
              <a:rPr lang="en-US" sz="2000" dirty="0">
                <a:solidFill>
                  <a:srgbClr val="FF0000"/>
                </a:solidFill>
              </a:rPr>
              <a:t>rely</a:t>
            </a:r>
            <a:r>
              <a:rPr lang="en-US" sz="2000" dirty="0"/>
              <a:t> on is </a:t>
            </a:r>
            <a:r>
              <a:rPr lang="en-US" sz="2000" dirty="0" smtClean="0"/>
              <a:t>that</a:t>
            </a:r>
          </a:p>
          <a:p>
            <a:pPr marL="687388" lvl="1" indent="-225425">
              <a:buFont typeface="Wingdings" panose="05000000000000000000" pitchFamily="2" charset="2"/>
              <a:buChar char="ü"/>
            </a:pPr>
            <a:r>
              <a:rPr lang="en-US" dirty="0" smtClean="0">
                <a:solidFill>
                  <a:srgbClr val="0070C0"/>
                </a:solidFill>
              </a:rPr>
              <a:t>each</a:t>
            </a:r>
            <a:r>
              <a:rPr lang="en-US" dirty="0" smtClean="0"/>
              <a:t> </a:t>
            </a:r>
            <a:r>
              <a:rPr lang="en-US" dirty="0">
                <a:solidFill>
                  <a:srgbClr val="FF0000"/>
                </a:solidFill>
              </a:rPr>
              <a:t>instance</a:t>
            </a:r>
            <a:r>
              <a:rPr lang="en-US" dirty="0"/>
              <a:t> will be used to </a:t>
            </a:r>
            <a:r>
              <a:rPr lang="en-US" dirty="0">
                <a:solidFill>
                  <a:srgbClr val="0070C0"/>
                </a:solidFill>
              </a:rPr>
              <a:t>process</a:t>
            </a:r>
            <a:r>
              <a:rPr lang="en-US" dirty="0"/>
              <a:t> </a:t>
            </a:r>
            <a:r>
              <a:rPr lang="en-US" dirty="0">
                <a:solidFill>
                  <a:srgbClr val="FF0000"/>
                </a:solidFill>
              </a:rPr>
              <a:t>one request </a:t>
            </a:r>
            <a:r>
              <a:rPr lang="en-US" dirty="0">
                <a:solidFill>
                  <a:srgbClr val="0070C0"/>
                </a:solidFill>
              </a:rPr>
              <a:t>at a </a:t>
            </a:r>
            <a:r>
              <a:rPr lang="en-US" dirty="0" smtClean="0">
                <a:solidFill>
                  <a:srgbClr val="FF0000"/>
                </a:solidFill>
              </a:rPr>
              <a:t>time</a:t>
            </a:r>
          </a:p>
          <a:p>
            <a:pPr marL="687388" lvl="1" indent="-225425">
              <a:buFont typeface="Wingdings" panose="05000000000000000000" pitchFamily="2" charset="2"/>
              <a:buChar char="ü"/>
            </a:pPr>
            <a:r>
              <a:rPr lang="en-US" dirty="0" smtClean="0"/>
              <a:t>meaning </a:t>
            </a:r>
            <a:r>
              <a:rPr lang="en-US" dirty="0"/>
              <a:t>you have to worry only about </a:t>
            </a:r>
            <a:r>
              <a:rPr lang="en-US" dirty="0">
                <a:solidFill>
                  <a:srgbClr val="FF0000"/>
                </a:solidFill>
              </a:rPr>
              <a:t>concurrent access</a:t>
            </a:r>
            <a:r>
              <a:rPr lang="en-US" dirty="0"/>
              <a:t> to </a:t>
            </a:r>
            <a:r>
              <a:rPr lang="en-US" dirty="0">
                <a:solidFill>
                  <a:srgbClr val="FF0000"/>
                </a:solidFill>
              </a:rPr>
              <a:t>data objects</a:t>
            </a:r>
            <a:r>
              <a:rPr lang="en-US" dirty="0"/>
              <a:t> that are </a:t>
            </a:r>
            <a:r>
              <a:rPr lang="en-US" dirty="0" smtClean="0">
                <a:solidFill>
                  <a:srgbClr val="FF0000"/>
                </a:solidFill>
              </a:rPr>
              <a:t>shared</a:t>
            </a:r>
            <a:endParaRPr lang="en-US" dirty="0">
              <a:solidFill>
                <a:srgbClr val="FF0000"/>
              </a:solidFill>
            </a:endParaRP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30722285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Understanding Modules and Handlers</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In the following sections, I show you how to respond to the request life-cycle events directly in the </a:t>
            </a:r>
            <a:r>
              <a:rPr lang="en-US" sz="2000" dirty="0">
                <a:solidFill>
                  <a:srgbClr val="FF0000"/>
                </a:solidFill>
              </a:rPr>
              <a:t>global application</a:t>
            </a:r>
            <a:r>
              <a:rPr lang="en-US" sz="2000" dirty="0">
                <a:solidFill>
                  <a:srgbClr val="0070C0"/>
                </a:solidFill>
              </a:rPr>
              <a:t> </a:t>
            </a:r>
            <a:r>
              <a:rPr lang="en-US" sz="2000" dirty="0" smtClean="0">
                <a:solidFill>
                  <a:srgbClr val="0070C0"/>
                </a:solidFill>
              </a:rPr>
              <a:t>class</a:t>
            </a:r>
            <a:r>
              <a:rPr lang="en-US" sz="2000" dirty="0" smtClean="0"/>
              <a:t>.</a:t>
            </a:r>
          </a:p>
          <a:p>
            <a:pPr marL="461963">
              <a:buFont typeface="Wingdings" panose="05000000000000000000" pitchFamily="2" charset="2"/>
              <a:buChar char="§"/>
            </a:pPr>
            <a:r>
              <a:rPr lang="en-US" sz="2000" dirty="0" smtClean="0"/>
              <a:t>This </a:t>
            </a:r>
            <a:r>
              <a:rPr lang="en-US" sz="2000" dirty="0"/>
              <a:t>is a good start for exploring the </a:t>
            </a:r>
            <a:r>
              <a:rPr lang="en-US" sz="2000" dirty="0">
                <a:solidFill>
                  <a:srgbClr val="FF0000"/>
                </a:solidFill>
              </a:rPr>
              <a:t>life-cycle events</a:t>
            </a:r>
            <a:r>
              <a:rPr lang="en-US" sz="2000" dirty="0"/>
              <a:t>, but it is suitable for only the simplest of interactions with </a:t>
            </a:r>
            <a:r>
              <a:rPr lang="en-US" sz="2000" dirty="0" smtClean="0"/>
              <a:t>requests.</a:t>
            </a:r>
          </a:p>
          <a:p>
            <a:pPr marL="461963">
              <a:buFont typeface="Wingdings" panose="05000000000000000000" pitchFamily="2" charset="2"/>
              <a:buChar char="§"/>
            </a:pPr>
            <a:r>
              <a:rPr lang="en-US" sz="2000" dirty="0" smtClean="0"/>
              <a:t>Any </a:t>
            </a:r>
            <a:r>
              <a:rPr lang="en-US" sz="2000" dirty="0"/>
              <a:t>serious request handling functionality tends to consume a number of life-cycle events, which means that the global application class quickly becomes a morass of code that handles the same events to handle requests in different </a:t>
            </a:r>
            <a:r>
              <a:rPr lang="en-US" sz="2000" dirty="0" smtClean="0"/>
              <a:t>ways.</a:t>
            </a:r>
          </a:p>
          <a:p>
            <a:pPr marL="461963">
              <a:buFont typeface="Wingdings" panose="05000000000000000000" pitchFamily="2" charset="2"/>
              <a:buChar char="§"/>
            </a:pPr>
            <a:r>
              <a:rPr lang="en-US" sz="2000" dirty="0" smtClean="0"/>
              <a:t>The </a:t>
            </a:r>
            <a:r>
              <a:rPr lang="en-US" sz="2000" dirty="0"/>
              <a:t>ASP.NET framework deals with this by supporting </a:t>
            </a:r>
            <a:r>
              <a:rPr lang="en-US" sz="2000" dirty="0">
                <a:solidFill>
                  <a:srgbClr val="FF0000"/>
                </a:solidFill>
              </a:rPr>
              <a:t>modules</a:t>
            </a:r>
            <a:r>
              <a:rPr lang="en-US" sz="2000" dirty="0"/>
              <a:t>, which are self-contained classes that receive the life-cycle events and can monitor and manipulate </a:t>
            </a:r>
            <a:r>
              <a:rPr lang="en-US" sz="2000" dirty="0" smtClean="0"/>
              <a:t>requests.</a:t>
            </a:r>
          </a:p>
          <a:p>
            <a:pPr marL="461963">
              <a:buFont typeface="Wingdings" panose="05000000000000000000" pitchFamily="2" charset="2"/>
              <a:buChar char="§"/>
            </a:pPr>
            <a:r>
              <a:rPr lang="en-US" sz="2000" dirty="0" smtClean="0"/>
              <a:t>Many </a:t>
            </a:r>
            <a:r>
              <a:rPr lang="en-US" sz="2000" dirty="0"/>
              <a:t>of the most important ASP. NET platform services rely on the module functionality to prepare a request early in its life </a:t>
            </a:r>
            <a:r>
              <a:rPr lang="en-US" sz="2000" dirty="0" smtClean="0"/>
              <a:t>cycle.</a:t>
            </a:r>
          </a:p>
          <a:p>
            <a:pPr marL="461963">
              <a:buFont typeface="Wingdings" panose="05000000000000000000" pitchFamily="2" charset="2"/>
              <a:buChar char="§"/>
            </a:pPr>
            <a:r>
              <a:rPr lang="en-US" sz="2000" dirty="0" smtClean="0"/>
              <a:t>Examples </a:t>
            </a:r>
            <a:r>
              <a:rPr lang="en-US" sz="2000" dirty="0"/>
              <a:t>are the </a:t>
            </a:r>
            <a:r>
              <a:rPr lang="en-US" sz="2000" dirty="0">
                <a:solidFill>
                  <a:srgbClr val="FF0000"/>
                </a:solidFill>
              </a:rPr>
              <a:t>state data</a:t>
            </a:r>
            <a:r>
              <a:rPr lang="en-US" sz="2000" dirty="0"/>
              <a:t> and </a:t>
            </a:r>
            <a:r>
              <a:rPr lang="en-US" sz="2000" dirty="0">
                <a:solidFill>
                  <a:srgbClr val="FF0000"/>
                </a:solidFill>
              </a:rPr>
              <a:t>security services</a:t>
            </a:r>
            <a:r>
              <a:rPr lang="en-US" sz="2000" dirty="0"/>
              <a:t>, which include </a:t>
            </a:r>
            <a:r>
              <a:rPr lang="en-US" sz="2000" dirty="0">
                <a:solidFill>
                  <a:srgbClr val="FF0000"/>
                </a:solidFill>
              </a:rPr>
              <a:t>modules</a:t>
            </a:r>
            <a:r>
              <a:rPr lang="en-US" sz="2000" dirty="0"/>
              <a:t> that respond to events such as </a:t>
            </a:r>
            <a:r>
              <a:rPr lang="en-US" sz="2000" dirty="0">
                <a:solidFill>
                  <a:srgbClr val="FF0000"/>
                </a:solidFill>
              </a:rPr>
              <a:t>AcquireRequestState</a:t>
            </a:r>
            <a:r>
              <a:rPr lang="en-US" sz="2000" dirty="0"/>
              <a:t> and </a:t>
            </a:r>
            <a:r>
              <a:rPr lang="en-US" sz="2000" dirty="0">
                <a:solidFill>
                  <a:srgbClr val="FF0000"/>
                </a:solidFill>
              </a:rPr>
              <a:t>AuthenticateRequest</a:t>
            </a:r>
            <a:r>
              <a:rPr lang="en-US" sz="2000" dirty="0"/>
              <a:t> to add data to a request before it is handled by the MVC </a:t>
            </a:r>
            <a:r>
              <a:rPr lang="en-US" sz="2000" dirty="0" smtClean="0"/>
              <a:t>framework.</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86</a:t>
            </a:fld>
            <a:endParaRPr lang="en-US" dirty="0"/>
          </a:p>
        </p:txBody>
      </p:sp>
    </p:spTree>
    <p:extLst>
      <p:ext uri="{BB962C8B-B14F-4D97-AF65-F5344CB8AC3E}">
        <p14:creationId xmlns:p14="http://schemas.microsoft.com/office/powerpoint/2010/main" val="24233400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Modules and </a:t>
            </a:r>
            <a:r>
              <a:rPr lang="en-US" dirty="0" smtClean="0"/>
              <a:t>Handlers	     	   </a:t>
            </a:r>
            <a:r>
              <a:rPr lang="en-US" dirty="0" smtClean="0">
                <a:solidFill>
                  <a:srgbClr val="C00000"/>
                </a:solidFill>
              </a:rPr>
              <a:t>|</a:t>
            </a:r>
            <a:endParaRPr lang="en-US" dirty="0">
              <a:solidFill>
                <a:srgbClr val="C00000"/>
              </a:solidFill>
            </a:endParaRPr>
          </a:p>
        </p:txBody>
      </p:sp>
      <p:sp>
        <p:nvSpPr>
          <p:cNvPr id="6"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Modules can interact with requests—and the associated responses—at any point in the life cycle, and I describe them in detail in Chapter 4.</a:t>
            </a:r>
          </a:p>
          <a:p>
            <a:pPr marL="461963">
              <a:buFont typeface="Wingdings" panose="05000000000000000000" pitchFamily="2" charset="2"/>
              <a:buChar char="§"/>
            </a:pPr>
            <a:r>
              <a:rPr lang="en-US" sz="2000" dirty="0" smtClean="0"/>
              <a:t>The </a:t>
            </a:r>
            <a:r>
              <a:rPr lang="en-US" sz="2000" dirty="0"/>
              <a:t>ASP.NET framework also supports a component called a </a:t>
            </a:r>
            <a:r>
              <a:rPr lang="en-US" sz="2000" dirty="0" smtClean="0">
                <a:solidFill>
                  <a:srgbClr val="FF0000"/>
                </a:solidFill>
              </a:rPr>
              <a:t>handler</a:t>
            </a:r>
            <a:r>
              <a:rPr lang="en-US" sz="2000" dirty="0" smtClean="0"/>
              <a:t>.</a:t>
            </a:r>
          </a:p>
          <a:p>
            <a:pPr marL="457200">
              <a:buFont typeface="Wingdings" panose="05000000000000000000" pitchFamily="2" charset="2"/>
              <a:buChar char="§"/>
            </a:pPr>
            <a:r>
              <a:rPr lang="en-US" sz="2000" dirty="0" smtClean="0"/>
              <a:t>Handlers </a:t>
            </a:r>
            <a:r>
              <a:rPr lang="en-US" sz="2000" dirty="0"/>
              <a:t>are responsible for generating a </a:t>
            </a:r>
            <a:r>
              <a:rPr lang="en-US" sz="2000" dirty="0">
                <a:solidFill>
                  <a:srgbClr val="FF0000"/>
                </a:solidFill>
              </a:rPr>
              <a:t>response</a:t>
            </a:r>
            <a:r>
              <a:rPr lang="en-US" sz="2000" dirty="0"/>
              <a:t> for a </a:t>
            </a:r>
            <a:r>
              <a:rPr lang="en-US" sz="2000" dirty="0" smtClean="0"/>
              <a:t>request.</a:t>
            </a:r>
          </a:p>
          <a:p>
            <a:pPr marL="457200">
              <a:buFont typeface="Wingdings" panose="05000000000000000000" pitchFamily="2" charset="2"/>
              <a:buChar char="§"/>
            </a:pPr>
            <a:r>
              <a:rPr lang="en-US" sz="2000" dirty="0" smtClean="0"/>
              <a:t>The </a:t>
            </a:r>
            <a:r>
              <a:rPr lang="en-US" sz="2000" dirty="0"/>
              <a:t>handler for the MVC framework is the component responsible for </a:t>
            </a:r>
            <a:r>
              <a:rPr lang="en-US" sz="2000" dirty="0">
                <a:solidFill>
                  <a:srgbClr val="FF0000"/>
                </a:solidFill>
              </a:rPr>
              <a:t>locating a controller</a:t>
            </a:r>
            <a:r>
              <a:rPr lang="en-US" sz="2000" dirty="0"/>
              <a:t> </a:t>
            </a:r>
            <a:r>
              <a:rPr lang="en-US" sz="2000" dirty="0">
                <a:solidFill>
                  <a:srgbClr val="0070C0"/>
                </a:solidFill>
              </a:rPr>
              <a:t>and</a:t>
            </a:r>
            <a:r>
              <a:rPr lang="en-US" sz="2000" dirty="0"/>
              <a:t> </a:t>
            </a:r>
            <a:r>
              <a:rPr lang="en-US" sz="2000" dirty="0">
                <a:solidFill>
                  <a:srgbClr val="FF0000"/>
                </a:solidFill>
              </a:rPr>
              <a:t>action</a:t>
            </a:r>
            <a:r>
              <a:rPr lang="en-US" sz="2000" dirty="0"/>
              <a:t> </a:t>
            </a:r>
            <a:r>
              <a:rPr lang="en-US" sz="2000" dirty="0">
                <a:solidFill>
                  <a:srgbClr val="FF0000"/>
                </a:solidFill>
              </a:rPr>
              <a:t>method</a:t>
            </a:r>
            <a:r>
              <a:rPr lang="en-US" sz="2000" dirty="0"/>
              <a:t> to service a request and rendering the view that the action method </a:t>
            </a:r>
            <a:r>
              <a:rPr lang="en-US" sz="2000" dirty="0" smtClean="0"/>
              <a:t>specifies.</a:t>
            </a:r>
          </a:p>
          <a:p>
            <a:pPr marL="457200">
              <a:buFont typeface="Wingdings" panose="05000000000000000000" pitchFamily="2" charset="2"/>
              <a:buChar char="§"/>
            </a:pPr>
            <a:r>
              <a:rPr lang="en-US" sz="2000" dirty="0" smtClean="0"/>
              <a:t>The </a:t>
            </a:r>
            <a:r>
              <a:rPr lang="en-US" sz="2000" dirty="0"/>
              <a:t>ASP.NET framework supports </a:t>
            </a:r>
            <a:r>
              <a:rPr lang="en-US" sz="2000" dirty="0">
                <a:solidFill>
                  <a:srgbClr val="FF0000"/>
                </a:solidFill>
              </a:rPr>
              <a:t>multiple handlers</a:t>
            </a:r>
            <a:r>
              <a:rPr lang="en-US" sz="2000" dirty="0"/>
              <a:t>, which is why it is possible to mix and match development frameworks such as MVC, Web API, and Web Forms within the same </a:t>
            </a:r>
            <a:r>
              <a:rPr lang="en-US" sz="2000" dirty="0" smtClean="0"/>
              <a:t>application.</a:t>
            </a:r>
          </a:p>
          <a:p>
            <a:pPr marL="457200">
              <a:buFont typeface="Wingdings" panose="05000000000000000000" pitchFamily="2" charset="2"/>
              <a:buChar char="§"/>
            </a:pPr>
            <a:r>
              <a:rPr lang="en-US" sz="2000" dirty="0" smtClean="0"/>
              <a:t>The </a:t>
            </a:r>
            <a:r>
              <a:rPr lang="en-US" sz="2000" dirty="0"/>
              <a:t>handler is linked to four of the request life-cycle </a:t>
            </a:r>
            <a:r>
              <a:rPr lang="en-US" sz="2000" dirty="0" smtClean="0"/>
              <a:t>events.</a:t>
            </a:r>
          </a:p>
          <a:p>
            <a:pPr marL="457200">
              <a:buFont typeface="Wingdings" panose="05000000000000000000" pitchFamily="2" charset="2"/>
              <a:buChar char="§"/>
            </a:pPr>
            <a:r>
              <a:rPr lang="en-US" sz="2000" dirty="0" smtClean="0"/>
              <a:t>The </a:t>
            </a:r>
            <a:r>
              <a:rPr lang="en-US" sz="2000" dirty="0">
                <a:solidFill>
                  <a:srgbClr val="FF0000"/>
                </a:solidFill>
              </a:rPr>
              <a:t>MapRequestHandler</a:t>
            </a:r>
            <a:r>
              <a:rPr lang="en-US" sz="2000" dirty="0"/>
              <a:t> and </a:t>
            </a:r>
            <a:r>
              <a:rPr lang="en-US" sz="2000" dirty="0">
                <a:solidFill>
                  <a:srgbClr val="FF0000"/>
                </a:solidFill>
              </a:rPr>
              <a:t>PostMapRequestHandler</a:t>
            </a:r>
            <a:r>
              <a:rPr lang="en-US" sz="2000" dirty="0"/>
              <a:t> </a:t>
            </a:r>
            <a:r>
              <a:rPr lang="en-US" sz="2000" dirty="0">
                <a:solidFill>
                  <a:srgbClr val="0070C0"/>
                </a:solidFill>
              </a:rPr>
              <a:t>events</a:t>
            </a:r>
            <a:r>
              <a:rPr lang="en-US" sz="2000" dirty="0"/>
              <a:t> are triggered before and after a handler is selected for the request, and the </a:t>
            </a:r>
            <a:r>
              <a:rPr lang="en-US" sz="2000" dirty="0">
                <a:solidFill>
                  <a:srgbClr val="FF0000"/>
                </a:solidFill>
              </a:rPr>
              <a:t>PreRequestHandlerExecute</a:t>
            </a:r>
            <a:r>
              <a:rPr lang="en-US" sz="2000" dirty="0"/>
              <a:t> and </a:t>
            </a:r>
            <a:r>
              <a:rPr lang="en-US" sz="2000" dirty="0">
                <a:solidFill>
                  <a:srgbClr val="FF0000"/>
                </a:solidFill>
              </a:rPr>
              <a:t>PostRequestHandlerExecute</a:t>
            </a:r>
            <a:r>
              <a:rPr lang="en-US" sz="2000" dirty="0"/>
              <a:t> events are triggered before and after the handler is asked to generate a response for the </a:t>
            </a:r>
            <a:r>
              <a:rPr lang="en-US" sz="2000" dirty="0" smtClean="0"/>
              <a:t>request.</a:t>
            </a:r>
          </a:p>
          <a:p>
            <a:pPr marL="457200">
              <a:buFont typeface="Wingdings" panose="05000000000000000000" pitchFamily="2" charset="2"/>
              <a:buChar char="§"/>
            </a:pPr>
            <a:r>
              <a:rPr lang="en-US" sz="2000" dirty="0"/>
              <a:t>I describe how handlers work in detail in Chapter </a:t>
            </a:r>
            <a:r>
              <a:rPr lang="en-US" sz="2000" dirty="0" smtClean="0"/>
              <a:t>5.</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87</a:t>
            </a:fld>
            <a:endParaRPr lang="en-US" dirty="0"/>
          </a:p>
        </p:txBody>
      </p:sp>
    </p:spTree>
    <p:extLst>
      <p:ext uri="{BB962C8B-B14F-4D97-AF65-F5344CB8AC3E}">
        <p14:creationId xmlns:p14="http://schemas.microsoft.com/office/powerpoint/2010/main" val="1181573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Modules and </a:t>
            </a:r>
            <a:r>
              <a:rPr lang="en-US" dirty="0" smtClean="0"/>
              <a:t>Handlers	     	 </a:t>
            </a:r>
            <a:r>
              <a:rPr lang="en-US" dirty="0" smtClean="0">
                <a:solidFill>
                  <a:srgbClr val="C00000"/>
                </a:solidFill>
              </a:rPr>
              <a:t>|||</a:t>
            </a:r>
            <a:endParaRPr lang="en-US" dirty="0">
              <a:solidFill>
                <a:srgbClr val="C00000"/>
              </a:solidFill>
            </a:endParaRPr>
          </a:p>
        </p:txBody>
      </p:sp>
      <p:sp>
        <p:nvSpPr>
          <p:cNvPr id="6" name="Content Placeholder 3"/>
          <p:cNvSpPr>
            <a:spLocks noGrp="1"/>
          </p:cNvSpPr>
          <p:nvPr>
            <p:ph idx="1"/>
          </p:nvPr>
        </p:nvSpPr>
        <p:spPr/>
        <p:txBody>
          <a:bodyPr>
            <a:normAutofit/>
          </a:bodyPr>
          <a:lstStyle/>
          <a:p>
            <a:pPr marL="457200">
              <a:buFont typeface="Wingdings" panose="05000000000000000000" pitchFamily="2" charset="2"/>
              <a:buChar char="§"/>
            </a:pPr>
            <a:r>
              <a:rPr lang="en-US" dirty="0"/>
              <a:t>The reason that I have introduced modules and handlers in this chapter is because doing so allows me to illustrate the request life cycle more completely, as shown in </a:t>
            </a:r>
            <a:r>
              <a:rPr lang="en-US" dirty="0">
                <a:solidFill>
                  <a:srgbClr val="FF0000"/>
                </a:solidFill>
              </a:rPr>
              <a:t>Figure 3-5</a:t>
            </a:r>
            <a:r>
              <a:rPr lang="en-US" dirty="0"/>
              <a:t>.</a:t>
            </a:r>
          </a:p>
          <a:p>
            <a:pPr marL="457200">
              <a:buFont typeface="Wingdings" panose="05000000000000000000" pitchFamily="2" charset="2"/>
              <a:buChar char="§"/>
            </a:pPr>
            <a:r>
              <a:rPr lang="en-US" dirty="0"/>
              <a:t>Don’t worry if this seems complex; it will start to make sense as I explain how these events are handled and as you see how various ASP.NET platform services are implemented.</a:t>
            </a:r>
          </a:p>
          <a:p>
            <a:pPr marL="461963">
              <a:buFont typeface="Wingdings" panose="05000000000000000000" pitchFamily="2" charset="2"/>
              <a:buChar char="§"/>
            </a:pPr>
            <a:r>
              <a:rPr lang="en-US" sz="2000" dirty="0" smtClean="0"/>
              <a:t>Notice </a:t>
            </a:r>
            <a:r>
              <a:rPr lang="en-US" sz="2000" dirty="0"/>
              <a:t>that the </a:t>
            </a:r>
            <a:r>
              <a:rPr lang="en-US" sz="2000" dirty="0">
                <a:solidFill>
                  <a:srgbClr val="FF0000"/>
                </a:solidFill>
              </a:rPr>
              <a:t>global application</a:t>
            </a:r>
            <a:r>
              <a:rPr lang="en-US" sz="2000" dirty="0"/>
              <a:t> class is </a:t>
            </a:r>
            <a:r>
              <a:rPr lang="en-US" sz="2000" dirty="0">
                <a:solidFill>
                  <a:srgbClr val="FF0000"/>
                </a:solidFill>
              </a:rPr>
              <a:t>instantiated</a:t>
            </a:r>
            <a:r>
              <a:rPr lang="en-US" sz="2000" dirty="0"/>
              <a:t> by both the </a:t>
            </a:r>
            <a:r>
              <a:rPr lang="en-US" sz="2000" dirty="0">
                <a:solidFill>
                  <a:srgbClr val="FF0000"/>
                </a:solidFill>
              </a:rPr>
              <a:t>application</a:t>
            </a:r>
            <a:r>
              <a:rPr lang="en-US" sz="2000" dirty="0"/>
              <a:t> and </a:t>
            </a:r>
            <a:r>
              <a:rPr lang="en-US" sz="2000" dirty="0">
                <a:solidFill>
                  <a:srgbClr val="FF0000"/>
                </a:solidFill>
              </a:rPr>
              <a:t>request life </a:t>
            </a:r>
            <a:r>
              <a:rPr lang="en-US" sz="2000" dirty="0" smtClean="0">
                <a:solidFill>
                  <a:srgbClr val="FF0000"/>
                </a:solidFill>
              </a:rPr>
              <a:t>cycles</a:t>
            </a:r>
            <a:r>
              <a:rPr lang="en-US" sz="2000" dirty="0" smtClean="0"/>
              <a:t>.</a:t>
            </a:r>
          </a:p>
          <a:p>
            <a:pPr marL="461963">
              <a:buFont typeface="Wingdings" panose="05000000000000000000" pitchFamily="2" charset="2"/>
              <a:buChar char="§"/>
            </a:pPr>
            <a:r>
              <a:rPr lang="en-US" sz="2000" dirty="0" smtClean="0"/>
              <a:t>Not </a:t>
            </a:r>
            <a:r>
              <a:rPr lang="en-US" sz="2000" dirty="0"/>
              <a:t>only does the ASP.NET framework create multiple instances to service parallel requests, but it also creates separate instances to support each life </a:t>
            </a:r>
            <a:r>
              <a:rPr lang="en-US" sz="2000" dirty="0" smtClean="0"/>
              <a:t>cycle.</a:t>
            </a:r>
          </a:p>
          <a:p>
            <a:pPr marL="461963">
              <a:buFont typeface="Wingdings" panose="05000000000000000000" pitchFamily="2" charset="2"/>
              <a:buChar char="§"/>
            </a:pPr>
            <a:r>
              <a:rPr lang="en-US" sz="2000" dirty="0" smtClean="0"/>
              <a:t>You </a:t>
            </a:r>
            <a:r>
              <a:rPr lang="en-US" sz="2000" dirty="0"/>
              <a:t>will see the practical impact of this in the “Handling Property Exceptions” section later in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88</a:t>
            </a:fld>
            <a:endParaRPr lang="en-US" dirty="0"/>
          </a:p>
        </p:txBody>
      </p:sp>
    </p:spTree>
    <p:extLst>
      <p:ext uri="{BB962C8B-B14F-4D97-AF65-F5344CB8AC3E}">
        <p14:creationId xmlns:p14="http://schemas.microsoft.com/office/powerpoint/2010/main" val="41002706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3-5</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377511" cy="4458522"/>
          </a:xfrm>
          <a:prstGeom prst="rect">
            <a:avLst/>
          </a:prstGeom>
          <a:ln>
            <a:solidFill>
              <a:schemeClr val="accent1"/>
            </a:solidFill>
          </a:ln>
        </p:spPr>
      </p:pic>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spTree>
    <p:extLst>
      <p:ext uri="{BB962C8B-B14F-4D97-AF65-F5344CB8AC3E}">
        <p14:creationId xmlns:p14="http://schemas.microsoft.com/office/powerpoint/2010/main" val="4103579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ASP.NET Services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ASP.NET platform doesn’t just provide </a:t>
            </a:r>
            <a:r>
              <a:rPr lang="en-US" sz="2000" dirty="0">
                <a:solidFill>
                  <a:srgbClr val="FF0000"/>
                </a:solidFill>
              </a:rPr>
              <a:t>common features</a:t>
            </a:r>
            <a:r>
              <a:rPr lang="en-US" sz="2000" dirty="0"/>
              <a:t> to the ASP.NET technology stack; it also provides a </a:t>
            </a:r>
            <a:r>
              <a:rPr lang="en-US" sz="2000" dirty="0">
                <a:solidFill>
                  <a:srgbClr val="FF0000"/>
                </a:solidFill>
              </a:rPr>
              <a:t>set of services</a:t>
            </a:r>
            <a:r>
              <a:rPr lang="en-US" sz="2000" dirty="0"/>
              <a:t> that make it </a:t>
            </a:r>
            <a:r>
              <a:rPr lang="en-US" sz="2000" dirty="0">
                <a:solidFill>
                  <a:srgbClr val="FF0000"/>
                </a:solidFill>
              </a:rPr>
              <a:t>easier</a:t>
            </a:r>
            <a:r>
              <a:rPr lang="en-US" sz="2000" dirty="0"/>
              <a:t> to </a:t>
            </a:r>
            <a:r>
              <a:rPr lang="en-US" sz="2000" dirty="0">
                <a:solidFill>
                  <a:srgbClr val="FF0000"/>
                </a:solidFill>
              </a:rPr>
              <a:t>write</a:t>
            </a:r>
            <a:r>
              <a:rPr lang="en-US" sz="2000" dirty="0"/>
              <a:t> </a:t>
            </a:r>
            <a:r>
              <a:rPr lang="en-US" sz="2000" dirty="0">
                <a:solidFill>
                  <a:srgbClr val="FF0000"/>
                </a:solidFill>
              </a:rPr>
              <a:t>web applications</a:t>
            </a:r>
            <a:r>
              <a:rPr lang="en-US" sz="2000" dirty="0"/>
              <a:t>, such </a:t>
            </a:r>
            <a:r>
              <a:rPr lang="en-US" sz="2000" dirty="0" smtClean="0"/>
              <a:t>as</a:t>
            </a:r>
          </a:p>
          <a:p>
            <a:pPr marL="687388" indent="-225425">
              <a:buFont typeface="Wingdings" panose="05000000000000000000" pitchFamily="2" charset="2"/>
              <a:buChar char="ü"/>
            </a:pPr>
            <a:r>
              <a:rPr lang="en-US" sz="2000" dirty="0" smtClean="0"/>
              <a:t>Security</a:t>
            </a:r>
            <a:endParaRPr lang="en-US" sz="2000" dirty="0"/>
          </a:p>
          <a:p>
            <a:pPr marL="687388" indent="-225425">
              <a:buFont typeface="Wingdings" panose="05000000000000000000" pitchFamily="2" charset="2"/>
              <a:buChar char="ü"/>
            </a:pPr>
            <a:r>
              <a:rPr lang="en-US" sz="2000" dirty="0" smtClean="0"/>
              <a:t>State Data</a:t>
            </a:r>
            <a:endParaRPr lang="en-US" sz="2000" dirty="0"/>
          </a:p>
          <a:p>
            <a:pPr marL="687388" indent="-225425">
              <a:buFont typeface="Wingdings" panose="05000000000000000000" pitchFamily="2" charset="2"/>
              <a:buChar char="ü"/>
            </a:pPr>
            <a:r>
              <a:rPr lang="en-US" sz="2000" dirty="0" smtClean="0"/>
              <a:t>Caching</a:t>
            </a:r>
          </a:p>
          <a:p>
            <a:pPr marL="461963" indent="0">
              <a:buNone/>
            </a:pPr>
            <a:r>
              <a:rPr lang="en-US" sz="2000" dirty="0" smtClean="0"/>
              <a:t>as </a:t>
            </a:r>
            <a:r>
              <a:rPr lang="en-US" sz="2000" dirty="0"/>
              <a:t>illustrated by </a:t>
            </a:r>
            <a:r>
              <a:rPr lang="en-US" sz="2000" dirty="0">
                <a:solidFill>
                  <a:srgbClr val="FF0000"/>
                </a:solidFill>
              </a:rPr>
              <a:t>Figure </a:t>
            </a:r>
            <a:r>
              <a:rPr lang="en-US" sz="2000" dirty="0" smtClean="0">
                <a:solidFill>
                  <a:srgbClr val="FF0000"/>
                </a:solidFill>
              </a:rPr>
              <a:t>1-2</a:t>
            </a:r>
            <a:r>
              <a:rPr lang="en-US" sz="2000" dirty="0" smtClean="0"/>
              <a:t>.</a:t>
            </a:r>
          </a:p>
          <a:p>
            <a:pPr marL="461963">
              <a:buFont typeface="Wingdings" panose="05000000000000000000" pitchFamily="2" charset="2"/>
              <a:buChar char="§"/>
            </a:pPr>
            <a:r>
              <a:rPr lang="en-US" sz="2000" dirty="0" smtClean="0"/>
              <a:t>When </a:t>
            </a:r>
            <a:r>
              <a:rPr lang="en-US" sz="2000" dirty="0"/>
              <a:t>using the MVC framework, you will usually consume these services from within </a:t>
            </a:r>
            <a:r>
              <a:rPr lang="en-US" sz="2000" dirty="0">
                <a:solidFill>
                  <a:srgbClr val="FF0000"/>
                </a:solidFill>
              </a:rPr>
              <a:t>controllers</a:t>
            </a:r>
            <a:r>
              <a:rPr lang="en-US" sz="2000" dirty="0"/>
              <a:t> and </a:t>
            </a:r>
            <a:r>
              <a:rPr lang="en-US" sz="2000" dirty="0">
                <a:solidFill>
                  <a:srgbClr val="FF0000"/>
                </a:solidFill>
              </a:rPr>
              <a:t>models</a:t>
            </a:r>
            <a:r>
              <a:rPr lang="en-US" sz="2000" dirty="0"/>
              <a:t>, but the services themselves are </a:t>
            </a:r>
            <a:r>
              <a:rPr lang="en-US" sz="2000" dirty="0">
                <a:solidFill>
                  <a:srgbClr val="0070C0"/>
                </a:solidFill>
              </a:rPr>
              <a:t>not part of the </a:t>
            </a:r>
            <a:r>
              <a:rPr lang="en-US" sz="2000" dirty="0">
                <a:solidFill>
                  <a:srgbClr val="FF0000"/>
                </a:solidFill>
              </a:rPr>
              <a:t>MVC framework</a:t>
            </a:r>
            <a:r>
              <a:rPr lang="en-US" sz="2000" dirty="0"/>
              <a:t> and are available across the </a:t>
            </a:r>
            <a:r>
              <a:rPr lang="en-US" sz="2000" dirty="0">
                <a:solidFill>
                  <a:srgbClr val="FF0000"/>
                </a:solidFill>
              </a:rPr>
              <a:t>entire ASP.NET family </a:t>
            </a:r>
            <a:r>
              <a:rPr lang="en-US" sz="2000" dirty="0">
                <a:solidFill>
                  <a:srgbClr val="0070C0"/>
                </a:solidFill>
              </a:rPr>
              <a:t>of technologies</a:t>
            </a:r>
            <a:r>
              <a:rPr lang="en-US" sz="2000" dirty="0" smtClean="0"/>
              <a:t>.</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a:t>
            </a:fld>
            <a:endParaRPr lang="en-US" dirty="0"/>
          </a:p>
        </p:txBody>
      </p:sp>
    </p:spTree>
    <p:extLst>
      <p:ext uri="{BB962C8B-B14F-4D97-AF65-F5344CB8AC3E}">
        <p14:creationId xmlns:p14="http://schemas.microsoft.com/office/powerpoint/2010/main" val="1702873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800" dirty="0"/>
              <a:t>Handling Request Life-Cycle </a:t>
            </a:r>
            <a:r>
              <a:rPr lang="en-US" sz="3800" dirty="0" smtClean="0"/>
              <a:t>Events :Special Methods</a:t>
            </a:r>
            <a:endParaRPr lang="en-US" sz="3800"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To handle these events in the global application class, you create a method with a name that starts with Application_, followed by the event name, such as Application_BeginRequest, for </a:t>
            </a:r>
            <a:r>
              <a:rPr lang="en-US" sz="2000" dirty="0" smtClean="0"/>
              <a:t>example.</a:t>
            </a:r>
          </a:p>
          <a:p>
            <a:pPr marL="461963">
              <a:buFont typeface="Wingdings" panose="05000000000000000000" pitchFamily="2" charset="2"/>
              <a:buChar char="§"/>
            </a:pPr>
            <a:r>
              <a:rPr lang="en-US" sz="2000" dirty="0" smtClean="0"/>
              <a:t>As </a:t>
            </a:r>
            <a:r>
              <a:rPr lang="en-US" sz="2000" dirty="0"/>
              <a:t>with the Application_Start and Application_End methods, the ASP.NET framework finds the methods and invokes them when the event they correspond to is </a:t>
            </a:r>
            <a:r>
              <a:rPr lang="en-US" sz="2000" dirty="0" smtClean="0"/>
              <a:t>triggered.</a:t>
            </a:r>
          </a:p>
          <a:p>
            <a:pPr marL="461963">
              <a:buFont typeface="Wingdings" panose="05000000000000000000" pitchFamily="2" charset="2"/>
              <a:buChar char="§"/>
            </a:pPr>
            <a:r>
              <a:rPr lang="en-US" sz="2000" dirty="0" smtClean="0"/>
              <a:t>In </a:t>
            </a:r>
            <a:r>
              <a:rPr lang="en-US" sz="2000" dirty="0">
                <a:solidFill>
                  <a:srgbClr val="FF0000"/>
                </a:solidFill>
              </a:rPr>
              <a:t>Listing 3-4</a:t>
            </a:r>
            <a:r>
              <a:rPr lang="en-US" sz="2000" dirty="0"/>
              <a:t>, you can see how I have updated the global application class so it handles some of the events in the table (and removed the statements that cause the debugger to break</a:t>
            </a:r>
            <a:r>
              <a:rPr lang="en-US" sz="2000" dirty="0" smtClean="0"/>
              <a:t>).</a:t>
            </a:r>
          </a:p>
          <a:p>
            <a:pPr marL="461963">
              <a:buFont typeface="Wingdings" panose="05000000000000000000" pitchFamily="2" charset="2"/>
              <a:buChar char="§"/>
            </a:pPr>
            <a:r>
              <a:rPr lang="en-US" sz="2000" dirty="0"/>
              <a:t>I have defined a method called RecordEvent that accepts the name of an event and stores it using one of the ASP.NET state management </a:t>
            </a:r>
            <a:r>
              <a:rPr lang="en-US" sz="2000" dirty="0" smtClean="0"/>
              <a:t>features.</a:t>
            </a:r>
          </a:p>
          <a:p>
            <a:pPr marL="461963">
              <a:buFont typeface="Wingdings" panose="05000000000000000000" pitchFamily="2" charset="2"/>
              <a:buChar char="§"/>
            </a:pPr>
            <a:r>
              <a:rPr lang="en-US" sz="2000" dirty="0" smtClean="0"/>
              <a:t>I </a:t>
            </a:r>
            <a:r>
              <a:rPr lang="en-US" sz="2000" dirty="0"/>
              <a:t>describe these features in detail in Chapter 10, but the one I have used in this example—accessed via the Application property of the HttpApplication class—stores data in a way that makes it available throughout the application</a:t>
            </a:r>
            <a:r>
              <a:rPr lang="en-US" sz="2000" dirty="0" smtClean="0"/>
              <a:t>.</a:t>
            </a:r>
          </a:p>
          <a:p>
            <a:pPr marL="461963">
              <a:buFont typeface="Wingdings" panose="05000000000000000000" pitchFamily="2" charset="2"/>
              <a:buChar char="§"/>
            </a:pPr>
            <a:r>
              <a:rPr lang="en-US" sz="2000" dirty="0"/>
              <a:t>I call the RecordEvent method from three other methods I added to the global application </a:t>
            </a:r>
            <a:r>
              <a:rPr lang="en-US" sz="2000" dirty="0" smtClean="0"/>
              <a:t>class.</a:t>
            </a:r>
          </a:p>
          <a:p>
            <a:pPr marL="461963">
              <a:buFont typeface="Wingdings" panose="05000000000000000000" pitchFamily="2" charset="2"/>
              <a:buChar char="§"/>
            </a:pPr>
            <a:r>
              <a:rPr lang="en-US" sz="2000" dirty="0" smtClean="0"/>
              <a:t>These events will be called when the BeginRequest, AuthenticateRequest, and PostAuthenticateRequest events are triggered.</a:t>
            </a:r>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90</a:t>
            </a:fld>
            <a:endParaRPr lang="en-US" dirty="0"/>
          </a:p>
        </p:txBody>
      </p:sp>
    </p:spTree>
    <p:extLst>
      <p:ext uri="{BB962C8B-B14F-4D97-AF65-F5344CB8AC3E}">
        <p14:creationId xmlns:p14="http://schemas.microsoft.com/office/powerpoint/2010/main" val="32875724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800" dirty="0"/>
              <a:t>Handling Request Life-Cycle </a:t>
            </a:r>
            <a:r>
              <a:rPr lang="en-US" sz="3800" dirty="0" err="1" smtClean="0"/>
              <a:t>Events:Special</a:t>
            </a:r>
            <a:r>
              <a:rPr lang="en-US" sz="3800" dirty="0" smtClean="0"/>
              <a:t> Methods </a:t>
            </a:r>
            <a:r>
              <a:rPr lang="en-US" sz="3800" dirty="0" smtClean="0">
                <a:solidFill>
                  <a:srgbClr val="C00000"/>
                </a:solidFill>
              </a:rPr>
              <a:t>|</a:t>
            </a:r>
            <a:endParaRPr lang="en-US" sz="3800" dirty="0">
              <a:solidFill>
                <a:srgbClr val="C00000"/>
              </a:solidFill>
            </a:endParaRPr>
          </a:p>
        </p:txBody>
      </p:sp>
      <p:sp>
        <p:nvSpPr>
          <p:cNvPr id="6"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I </a:t>
            </a:r>
            <a:r>
              <a:rPr lang="en-US" sz="2000" dirty="0"/>
              <a:t>don’t have to explicitly register these methods as event handlers; the ASP.NET framework locates and invokes these methods automatically</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91</a:t>
            </a:fld>
            <a:endParaRPr lang="en-US" dirty="0"/>
          </a:p>
        </p:txBody>
      </p:sp>
    </p:spTree>
    <p:extLst>
      <p:ext uri="{BB962C8B-B14F-4D97-AF65-F5344CB8AC3E}">
        <p14:creationId xmlns:p14="http://schemas.microsoft.com/office/powerpoint/2010/main" val="37718224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Autofit/>
          </a:bodyPr>
          <a:lstStyle/>
          <a:p>
            <a:r>
              <a:rPr lang="en-US" dirty="0"/>
              <a:t>Displaying the Event </a:t>
            </a:r>
            <a:r>
              <a:rPr lang="en-US" dirty="0" smtClean="0"/>
              <a:t>Information</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a:t>To display information about the events that my code receives, I need to make changes to the Home controller and its Index </a:t>
            </a:r>
            <a:r>
              <a:rPr lang="en-US" sz="2000" dirty="0" smtClean="0"/>
              <a:t>view.</a:t>
            </a:r>
          </a:p>
          <a:p>
            <a:pPr marL="461963">
              <a:buFont typeface="Wingdings" panose="05000000000000000000" pitchFamily="2" charset="2"/>
              <a:buChar char="§"/>
            </a:pPr>
            <a:r>
              <a:rPr lang="en-US" sz="2000" dirty="0" smtClean="0"/>
              <a:t>In </a:t>
            </a:r>
            <a:r>
              <a:rPr lang="en-US" sz="2000" dirty="0">
                <a:solidFill>
                  <a:srgbClr val="FF0000"/>
                </a:solidFill>
              </a:rPr>
              <a:t>Listing 3-5</a:t>
            </a:r>
            <a:r>
              <a:rPr lang="en-US" sz="2000" dirty="0"/>
              <a:t>, you can see how I retrieve the event state data and pass it to the view as the model object in the Home controller</a:t>
            </a:r>
            <a:r>
              <a:rPr lang="en-US" sz="2000" dirty="0" smtClean="0"/>
              <a:t>.</a:t>
            </a:r>
          </a:p>
          <a:p>
            <a:pPr marL="461963">
              <a:buFont typeface="Wingdings" panose="05000000000000000000" pitchFamily="2" charset="2"/>
              <a:buChar char="§"/>
            </a:pPr>
            <a:r>
              <a:rPr lang="en-US" sz="2000" dirty="0"/>
              <a:t>To access the data I stored in the global application class, I have to use the </a:t>
            </a:r>
            <a:r>
              <a:rPr lang="en-US" sz="2000" dirty="0">
                <a:solidFill>
                  <a:srgbClr val="FF0000"/>
                </a:solidFill>
              </a:rPr>
              <a:t>HttpContext.Application</a:t>
            </a:r>
            <a:r>
              <a:rPr lang="en-US" sz="2000" dirty="0"/>
              <a:t> property, which I describe later in this chapter as part of the context objects that the ASP.NET framework provides and whose functionality I describe in Chapter </a:t>
            </a:r>
            <a:r>
              <a:rPr lang="en-US" sz="2000" dirty="0" smtClean="0"/>
              <a:t>10.</a:t>
            </a:r>
          </a:p>
          <a:p>
            <a:pPr marL="461963">
              <a:buFont typeface="Wingdings" panose="05000000000000000000" pitchFamily="2" charset="2"/>
              <a:buChar char="§"/>
            </a:pPr>
            <a:r>
              <a:rPr lang="en-US" sz="2000" dirty="0" smtClean="0"/>
              <a:t>In </a:t>
            </a:r>
            <a:r>
              <a:rPr lang="en-US" sz="2000" dirty="0">
                <a:solidFill>
                  <a:srgbClr val="FF0000"/>
                </a:solidFill>
              </a:rPr>
              <a:t>Listing 3-6</a:t>
            </a:r>
            <a:r>
              <a:rPr lang="en-US" sz="2000" dirty="0"/>
              <a:t>, you can see how I have updated the Razor view associated with the controller so that details of the events are displayed in the browser</a:t>
            </a:r>
            <a:r>
              <a:rPr lang="en-US" sz="2000" dirty="0" smtClean="0"/>
              <a:t>.</a:t>
            </a:r>
          </a:p>
          <a:p>
            <a:pPr marL="461963">
              <a:buFont typeface="Wingdings" panose="05000000000000000000" pitchFamily="2" charset="2"/>
              <a:buChar char="§"/>
            </a:pPr>
            <a:r>
              <a:rPr lang="en-US" sz="2000" dirty="0"/>
              <a:t>The list of event names is passed to the view as the model object, and I use a Razor foreach loop to generate rows in an HTML table </a:t>
            </a:r>
            <a:r>
              <a:rPr lang="en-US" sz="2000" dirty="0" smtClean="0"/>
              <a:t>element.</a:t>
            </a:r>
          </a:p>
          <a:p>
            <a:pPr marL="461963">
              <a:buFont typeface="Wingdings" panose="05000000000000000000" pitchFamily="2" charset="2"/>
              <a:buChar char="§"/>
            </a:pPr>
            <a:r>
              <a:rPr lang="en-US" sz="2000" dirty="0" smtClean="0"/>
              <a:t>The </a:t>
            </a:r>
            <a:r>
              <a:rPr lang="en-US" sz="2000" dirty="0"/>
              <a:t>result is that the view generates HTML that describes the events that have been recorded by the global application class, as shown in </a:t>
            </a:r>
            <a:r>
              <a:rPr lang="en-US" sz="2000" dirty="0">
                <a:solidFill>
                  <a:srgbClr val="FF0000"/>
                </a:solidFill>
              </a:rPr>
              <a:t>Figure 3-6</a:t>
            </a:r>
            <a:r>
              <a:rPr lang="en-US" sz="2000" dirty="0" smtClean="0"/>
              <a:t>.</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38411174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TIP</a:t>
            </a:r>
            <a:endParaRPr lang="en-US" dirty="0"/>
          </a:p>
        </p:txBody>
      </p:sp>
      <p:sp>
        <p:nvSpPr>
          <p:cNvPr id="6" name="Content Placeholder 3"/>
          <p:cNvSpPr>
            <a:spLocks noGrp="1"/>
          </p:cNvSpPr>
          <p:nvPr>
            <p:ph idx="1"/>
          </p:nvPr>
        </p:nvSpPr>
        <p:spPr/>
        <p:txBody>
          <a:bodyPr>
            <a:normAutofit/>
          </a:bodyPr>
          <a:lstStyle/>
          <a:p>
            <a:pPr marL="285750" indent="-285750">
              <a:buFont typeface="Wingdings" panose="05000000000000000000" pitchFamily="2" charset="2"/>
              <a:buChar char="v"/>
            </a:pPr>
            <a:r>
              <a:rPr lang="en-US" sz="2000" dirty="0" smtClean="0"/>
              <a:t>This </a:t>
            </a:r>
            <a:r>
              <a:rPr lang="en-US" sz="2000" dirty="0"/>
              <a:t>technique can be used only for events up to PreRequestHandlerExecute in the sequence shown in </a:t>
            </a:r>
            <a:r>
              <a:rPr lang="en-US" sz="2000" dirty="0">
                <a:solidFill>
                  <a:srgbClr val="FF0000"/>
                </a:solidFill>
              </a:rPr>
              <a:t>Table </a:t>
            </a:r>
            <a:r>
              <a:rPr lang="en-US" sz="2000" dirty="0" smtClean="0">
                <a:solidFill>
                  <a:srgbClr val="FF0000"/>
                </a:solidFill>
              </a:rPr>
              <a:t>3-5</a:t>
            </a:r>
            <a:r>
              <a:rPr lang="en-US" sz="2000" dirty="0" smtClean="0"/>
              <a:t>.</a:t>
            </a:r>
          </a:p>
          <a:p>
            <a:pPr marL="461963">
              <a:buFont typeface="Wingdings" panose="05000000000000000000" pitchFamily="2" charset="2"/>
              <a:buChar char="§"/>
            </a:pPr>
            <a:r>
              <a:rPr lang="en-US" sz="2000" dirty="0" smtClean="0"/>
              <a:t>This </a:t>
            </a:r>
            <a:r>
              <a:rPr lang="en-US" sz="2000" dirty="0"/>
              <a:t>is because the action method in the controller is called between the </a:t>
            </a:r>
            <a:r>
              <a:rPr lang="en-US" sz="2000" dirty="0">
                <a:solidFill>
                  <a:srgbClr val="FF0000"/>
                </a:solidFill>
              </a:rPr>
              <a:t>PreRequestHandlerExecute</a:t>
            </a:r>
            <a:r>
              <a:rPr lang="en-US" sz="2000" dirty="0"/>
              <a:t> and </a:t>
            </a:r>
            <a:r>
              <a:rPr lang="en-US" sz="2000" dirty="0">
                <a:solidFill>
                  <a:srgbClr val="FF0000"/>
                </a:solidFill>
              </a:rPr>
              <a:t>PostRequestHandlerExecute</a:t>
            </a:r>
            <a:r>
              <a:rPr lang="en-US" sz="2000" dirty="0"/>
              <a:t> </a:t>
            </a:r>
            <a:r>
              <a:rPr lang="en-US" sz="2000" dirty="0">
                <a:solidFill>
                  <a:srgbClr val="0070C0"/>
                </a:solidFill>
              </a:rPr>
              <a:t>events</a:t>
            </a:r>
            <a:r>
              <a:rPr lang="en-US" sz="2000" dirty="0"/>
              <a:t> and so subsequent events are triggered after the response has been produced</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93</a:t>
            </a:fld>
            <a:endParaRPr lang="en-US" dirty="0"/>
          </a:p>
        </p:txBody>
      </p:sp>
    </p:spTree>
    <p:extLst>
      <p:ext uri="{BB962C8B-B14F-4D97-AF65-F5344CB8AC3E}">
        <p14:creationId xmlns:p14="http://schemas.microsoft.com/office/powerpoint/2010/main" val="2665964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sz="3700" dirty="0"/>
              <a:t>Handling Request </a:t>
            </a:r>
            <a:r>
              <a:rPr lang="en-US" sz="3700" dirty="0" smtClean="0"/>
              <a:t>LC Events - Without Special Methods</a:t>
            </a:r>
            <a:endParaRPr lang="en-US" sz="3700"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845025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The ASP.NET Context Objects</a:t>
            </a:r>
            <a:endParaRPr lang="en-US" dirty="0">
              <a:solidFill>
                <a:schemeClr val="bg1"/>
              </a:solidFill>
            </a:endParaRPr>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ASP.NET provides a set of objects that are used to provide </a:t>
            </a:r>
            <a:r>
              <a:rPr lang="en-US" sz="2000" dirty="0">
                <a:solidFill>
                  <a:srgbClr val="FF0000"/>
                </a:solidFill>
              </a:rPr>
              <a:t>context information</a:t>
            </a:r>
            <a:r>
              <a:rPr lang="en-US" sz="2000" dirty="0"/>
              <a:t> about the current request, the response that will be returned to the client, and the web application itself; indirectly, these context objects can be used to access core ASP.NET framework </a:t>
            </a:r>
            <a:r>
              <a:rPr lang="en-US" sz="2000" dirty="0" smtClean="0"/>
              <a:t>features.</a:t>
            </a:r>
          </a:p>
          <a:p>
            <a:pPr marL="457200">
              <a:buFont typeface="Wingdings" panose="05000000000000000000" pitchFamily="2" charset="2"/>
              <a:buChar char="§"/>
            </a:pPr>
            <a:r>
              <a:rPr lang="en-US" sz="2000" dirty="0" smtClean="0"/>
              <a:t>Table </a:t>
            </a:r>
            <a:r>
              <a:rPr lang="en-US" sz="2000" dirty="0"/>
              <a:t>3-8 summarizes the context objects</a:t>
            </a:r>
            <a:r>
              <a:rPr lang="en-US" sz="2000" dirty="0" smtClean="0"/>
              <a:t>.</a:t>
            </a:r>
          </a:p>
          <a:p>
            <a:pPr marL="457200">
              <a:buFont typeface="Wingdings" panose="05000000000000000000" pitchFamily="2" charset="2"/>
              <a:buChar char="§"/>
            </a:pPr>
            <a:r>
              <a:rPr lang="en-US" sz="2000" dirty="0"/>
              <a:t>The class at the heart of the context is </a:t>
            </a:r>
            <a:r>
              <a:rPr lang="en-US" sz="2000" dirty="0" smtClean="0">
                <a:solidFill>
                  <a:srgbClr val="FF0000"/>
                </a:solidFill>
              </a:rPr>
              <a:t>System.Web.HttpContext</a:t>
            </a:r>
            <a:r>
              <a:rPr lang="en-US" sz="2000" dirty="0" smtClean="0"/>
              <a:t>.</a:t>
            </a:r>
          </a:p>
          <a:p>
            <a:pPr marL="457200">
              <a:buFont typeface="Wingdings" panose="05000000000000000000" pitchFamily="2" charset="2"/>
              <a:buChar char="§"/>
            </a:pPr>
            <a:r>
              <a:rPr lang="en-US" sz="2000" dirty="0" smtClean="0"/>
              <a:t>It </a:t>
            </a:r>
            <a:r>
              <a:rPr lang="en-US" sz="2000" dirty="0"/>
              <a:t>is universally available throughout the ASP.NET framework and the MVC framework, and it acts as a gateway to other context objects and to ASP.NET platform features and </a:t>
            </a:r>
            <a:r>
              <a:rPr lang="en-US" sz="2000" dirty="0" smtClean="0"/>
              <a:t>services.</a:t>
            </a:r>
          </a:p>
          <a:p>
            <a:pPr marL="457200">
              <a:buFont typeface="Wingdings" panose="05000000000000000000" pitchFamily="2" charset="2"/>
              <a:buChar char="§"/>
            </a:pPr>
            <a:r>
              <a:rPr lang="en-US" sz="2000" dirty="0" smtClean="0"/>
              <a:t>In </a:t>
            </a:r>
            <a:r>
              <a:rPr lang="en-US" sz="2000" dirty="0"/>
              <a:t>fact, the HttpContext class is so central to the ASP.NET framework that the most important properties are like a map to </a:t>
            </a:r>
            <a:r>
              <a:rPr lang="en-US" sz="2000" dirty="0" smtClean="0"/>
              <a:t>understand various related topics, </a:t>
            </a:r>
            <a:r>
              <a:rPr lang="en-US" sz="2000" dirty="0"/>
              <a:t>as Table 3-9 illustrates</a:t>
            </a:r>
            <a:r>
              <a:rPr lang="en-US" sz="2000" dirty="0" smtClean="0"/>
              <a:t>.</a:t>
            </a:r>
          </a:p>
          <a:p>
            <a:pPr marL="457200">
              <a:buFont typeface="Wingdings" panose="05000000000000000000" pitchFamily="2" charset="2"/>
              <a:buChar char="§"/>
            </a:pPr>
            <a:r>
              <a:rPr lang="en-US" sz="2000" dirty="0"/>
              <a:t>The HttpContext class also defines methods and properties that can be used to manage the request life cycle—like the </a:t>
            </a:r>
            <a:r>
              <a:rPr lang="en-US" sz="2000" dirty="0">
                <a:solidFill>
                  <a:srgbClr val="FF0000"/>
                </a:solidFill>
              </a:rPr>
              <a:t>CurrentNotification</a:t>
            </a:r>
            <a:r>
              <a:rPr lang="en-US" sz="2000" dirty="0"/>
              <a:t> and </a:t>
            </a:r>
            <a:r>
              <a:rPr lang="en-US" sz="2000" dirty="0">
                <a:solidFill>
                  <a:srgbClr val="FF0000"/>
                </a:solidFill>
              </a:rPr>
              <a:t>IsPostNotification</a:t>
            </a:r>
            <a:r>
              <a:rPr lang="en-US" sz="2000" dirty="0"/>
              <a:t> </a:t>
            </a:r>
            <a:r>
              <a:rPr lang="en-US" sz="2000" dirty="0" smtClean="0"/>
              <a:t>properties.</a:t>
            </a:r>
            <a:endParaRPr lang="en-US" sz="2000" dirty="0"/>
          </a:p>
          <a:p>
            <a:pPr marL="457200">
              <a:buFont typeface="Wingdings" panose="05000000000000000000" pitchFamily="2" charset="2"/>
              <a:buChar char="§"/>
            </a:pPr>
            <a:r>
              <a:rPr lang="en-US" sz="2000" dirty="0"/>
              <a:t>Table 3-10 summarizes the ways in which you can get an HttpContext object in the different parts of an application</a:t>
            </a:r>
            <a:r>
              <a:rPr lang="en-US" sz="2000" dirty="0" smtClean="0"/>
              <a:t>.</a:t>
            </a:r>
          </a:p>
          <a:p>
            <a:pPr marL="457200">
              <a:buFont typeface="Wingdings" panose="05000000000000000000" pitchFamily="2" charset="2"/>
              <a:buChar char="§"/>
            </a:pPr>
            <a:r>
              <a:rPr lang="en-US" sz="2000" dirty="0" smtClean="0"/>
              <a:t>A </a:t>
            </a:r>
            <a:r>
              <a:rPr lang="en-US" sz="2000" dirty="0"/>
              <a:t>new set of context objects is created for every request, and when you obtain HttpRequest or </a:t>
            </a:r>
            <a:r>
              <a:rPr lang="en-US" sz="2000" dirty="0" smtClean="0"/>
              <a:t>HttpResponse </a:t>
            </a:r>
            <a:r>
              <a:rPr lang="en-US" sz="2000" dirty="0"/>
              <a:t>objects, you will receive the instances that relate to the request being processed by the current instance of the global application class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95</a:t>
            </a:fld>
            <a:endParaRPr lang="en-US" dirty="0"/>
          </a:p>
        </p:txBody>
      </p:sp>
    </p:spTree>
    <p:extLst>
      <p:ext uri="{BB962C8B-B14F-4D97-AF65-F5344CB8AC3E}">
        <p14:creationId xmlns:p14="http://schemas.microsoft.com/office/powerpoint/2010/main" val="32907467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3-8</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625753" cy="2938836"/>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18587862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Understanding the ASP.NET Context </a:t>
            </a:r>
            <a:r>
              <a:rPr lang="en-US" dirty="0" smtClean="0"/>
              <a:t>Objects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class at the heart of the context is </a:t>
            </a:r>
            <a:r>
              <a:rPr lang="en-US" sz="2000" dirty="0" smtClean="0">
                <a:solidFill>
                  <a:srgbClr val="FF0000"/>
                </a:solidFill>
              </a:rPr>
              <a:t>System.Web.HttpContext</a:t>
            </a:r>
            <a:r>
              <a:rPr lang="en-US" sz="2000" dirty="0" smtClean="0"/>
              <a:t>.</a:t>
            </a:r>
          </a:p>
          <a:p>
            <a:pPr marL="457200">
              <a:buFont typeface="Wingdings" panose="05000000000000000000" pitchFamily="2" charset="2"/>
              <a:buChar char="§"/>
            </a:pPr>
            <a:r>
              <a:rPr lang="en-US" sz="2000" dirty="0" smtClean="0"/>
              <a:t>It </a:t>
            </a:r>
            <a:r>
              <a:rPr lang="en-US" sz="2000" dirty="0"/>
              <a:t>is universally available throughout the ASP.NET framework and the MVC framework, and it acts as a gateway to other context objects and to ASP.NET platform features and </a:t>
            </a:r>
            <a:r>
              <a:rPr lang="en-US" sz="2000" dirty="0" smtClean="0"/>
              <a:t>services.</a:t>
            </a:r>
          </a:p>
          <a:p>
            <a:pPr marL="457200">
              <a:buFont typeface="Wingdings" panose="05000000000000000000" pitchFamily="2" charset="2"/>
              <a:buChar char="§"/>
            </a:pPr>
            <a:r>
              <a:rPr lang="en-US" sz="2000" dirty="0" smtClean="0"/>
              <a:t>In </a:t>
            </a:r>
            <a:r>
              <a:rPr lang="en-US" sz="2000" dirty="0"/>
              <a:t>fact, the HttpContext class is so central to the ASP.NET framework that the most important properties are like a map to </a:t>
            </a:r>
            <a:r>
              <a:rPr lang="en-US" sz="2000" dirty="0" smtClean="0"/>
              <a:t>understand various related topics, </a:t>
            </a:r>
            <a:r>
              <a:rPr lang="en-US" sz="2000" dirty="0"/>
              <a:t>as </a:t>
            </a:r>
            <a:r>
              <a:rPr lang="en-US" sz="2000" dirty="0">
                <a:solidFill>
                  <a:srgbClr val="FF0000"/>
                </a:solidFill>
              </a:rPr>
              <a:t>Table 3-9</a:t>
            </a:r>
            <a:r>
              <a:rPr lang="en-US" sz="2000" dirty="0"/>
              <a:t> illustrates</a:t>
            </a:r>
            <a:r>
              <a:rPr lang="en-US" sz="2000" dirty="0" smtClean="0"/>
              <a:t>.</a:t>
            </a:r>
          </a:p>
          <a:p>
            <a:pPr marL="457200">
              <a:buFont typeface="Wingdings" panose="05000000000000000000" pitchFamily="2" charset="2"/>
              <a:buChar char="§"/>
            </a:pPr>
            <a:r>
              <a:rPr lang="en-US" sz="2000" dirty="0"/>
              <a:t>The HttpContext class also defines methods and properties that can be used to manage the </a:t>
            </a:r>
            <a:r>
              <a:rPr lang="en-US" sz="2000" dirty="0">
                <a:solidFill>
                  <a:srgbClr val="0070C0"/>
                </a:solidFill>
              </a:rPr>
              <a:t>request life cycle</a:t>
            </a:r>
            <a:r>
              <a:rPr lang="en-US" sz="2000" dirty="0"/>
              <a:t>—like the </a:t>
            </a:r>
            <a:r>
              <a:rPr lang="en-US" sz="2000" dirty="0">
                <a:solidFill>
                  <a:srgbClr val="FF0000"/>
                </a:solidFill>
              </a:rPr>
              <a:t>CurrentNotification</a:t>
            </a:r>
            <a:r>
              <a:rPr lang="en-US" sz="2000" dirty="0"/>
              <a:t> and </a:t>
            </a:r>
            <a:r>
              <a:rPr lang="en-US" sz="2000" dirty="0">
                <a:solidFill>
                  <a:srgbClr val="FF0000"/>
                </a:solidFill>
              </a:rPr>
              <a:t>IsPostNotification</a:t>
            </a:r>
            <a:r>
              <a:rPr lang="en-US" sz="2000" dirty="0"/>
              <a:t> </a:t>
            </a:r>
            <a:r>
              <a:rPr lang="en-US" sz="2000" dirty="0" smtClean="0"/>
              <a:t>properties.</a:t>
            </a:r>
            <a:endParaRPr lang="en-US" sz="2000" dirty="0"/>
          </a:p>
          <a:p>
            <a:pPr marL="457200">
              <a:buFont typeface="Wingdings" panose="05000000000000000000" pitchFamily="2" charset="2"/>
              <a:buChar char="§"/>
            </a:pPr>
            <a:r>
              <a:rPr lang="en-US" sz="2000" dirty="0">
                <a:solidFill>
                  <a:srgbClr val="FF0000"/>
                </a:solidFill>
              </a:rPr>
              <a:t>Table 3-10</a:t>
            </a:r>
            <a:r>
              <a:rPr lang="en-US" sz="2000" dirty="0"/>
              <a:t> summarizes the ways in which you can get an HttpContext object in the different parts of an application</a:t>
            </a:r>
            <a:r>
              <a:rPr lang="en-US" sz="2000" dirty="0" smtClean="0"/>
              <a:t>.</a:t>
            </a:r>
          </a:p>
          <a:p>
            <a:pPr marL="457200">
              <a:buFont typeface="Wingdings" panose="05000000000000000000" pitchFamily="2" charset="2"/>
              <a:buChar char="§"/>
            </a:pPr>
            <a:r>
              <a:rPr lang="en-US" sz="2000" dirty="0" smtClean="0"/>
              <a:t>A </a:t>
            </a:r>
            <a:r>
              <a:rPr lang="en-US" sz="2000" dirty="0"/>
              <a:t>new set of </a:t>
            </a:r>
            <a:r>
              <a:rPr lang="en-US" sz="2000" dirty="0">
                <a:solidFill>
                  <a:srgbClr val="FF0000"/>
                </a:solidFill>
              </a:rPr>
              <a:t>context objects</a:t>
            </a:r>
            <a:r>
              <a:rPr lang="en-US" sz="2000" dirty="0"/>
              <a:t> is created for every request, and when you obtain HttpRequest or </a:t>
            </a:r>
            <a:r>
              <a:rPr lang="en-US" sz="2000" dirty="0" smtClean="0"/>
              <a:t>HttpResponse </a:t>
            </a:r>
            <a:r>
              <a:rPr lang="en-US" sz="2000" dirty="0"/>
              <a:t>objects, you will receive the instances that relate to the request being processed by the current instance of the global application class</a:t>
            </a:r>
            <a:r>
              <a:rPr lang="en-US" sz="2000" dirty="0" smtClean="0"/>
              <a:t>.</a:t>
            </a:r>
          </a:p>
          <a:p>
            <a:pPr marL="457200">
              <a:buFont typeface="Wingdings" panose="05000000000000000000" pitchFamily="2" charset="2"/>
              <a:buChar char="§"/>
            </a:pPr>
            <a:r>
              <a:rPr lang="en-US" sz="2000" dirty="0" smtClean="0"/>
              <a:t>In the </a:t>
            </a:r>
            <a:r>
              <a:rPr lang="en-US" sz="2000" dirty="0" smtClean="0">
                <a:solidFill>
                  <a:srgbClr val="FF0000"/>
                </a:solidFill>
              </a:rPr>
              <a:t>Table 3-10</a:t>
            </a:r>
            <a:r>
              <a:rPr lang="en-US" sz="2000" dirty="0" smtClean="0"/>
              <a:t>, Model is not included, You can obtain the HttpContext object for the current request in the model through the static </a:t>
            </a:r>
            <a:r>
              <a:rPr lang="en-US" sz="2000" dirty="0" smtClean="0">
                <a:solidFill>
                  <a:srgbClr val="FF0000"/>
                </a:solidFill>
              </a:rPr>
              <a:t>HttpContext.Current</a:t>
            </a:r>
            <a:r>
              <a:rPr lang="en-US" sz="2000" dirty="0" smtClean="0"/>
              <a:t> property, but I suggest that you don’t because it blurs the separation of concerns between the model and the controller.</a:t>
            </a:r>
            <a:endParaRPr lang="en-US" sz="2000" dirty="0"/>
          </a:p>
        </p:txBody>
      </p:sp>
      <p:sp>
        <p:nvSpPr>
          <p:cNvPr id="3" name="Date Placeholder 2"/>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spTree>
    <p:extLst>
      <p:ext uri="{BB962C8B-B14F-4D97-AF65-F5344CB8AC3E}">
        <p14:creationId xmlns:p14="http://schemas.microsoft.com/office/powerpoint/2010/main" val="4228179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3-9</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388210" cy="5207253"/>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25 Apr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98</a:t>
            </a:fld>
            <a:endParaRPr lang="en-US" dirty="0"/>
          </a:p>
        </p:txBody>
      </p:sp>
    </p:spTree>
    <p:extLst>
      <p:ext uri="{BB962C8B-B14F-4D97-AF65-F5344CB8AC3E}">
        <p14:creationId xmlns:p14="http://schemas.microsoft.com/office/powerpoint/2010/main" val="3997148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Table: 3-9								     </a:t>
            </a:r>
            <a:r>
              <a:rPr lang="en-US" dirty="0" smtClean="0"/>
              <a:t>		   </a:t>
            </a:r>
            <a:r>
              <a:rPr lang="en-US" dirty="0" smtClean="0">
                <a:solidFill>
                  <a:srgbClr val="C00000"/>
                </a:solidFill>
              </a:rPr>
              <a:t>|</a:t>
            </a:r>
            <a:endParaRPr lang="en-US" dirty="0">
              <a:solidFill>
                <a:srgbClr val="C00000"/>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4499"/>
            <a:ext cx="10734705" cy="4922370"/>
          </a:xfrm>
          <a:prstGeom prst="rect">
            <a:avLst/>
          </a:prstGeom>
          <a:ln>
            <a:solidFill>
              <a:schemeClr val="accent1"/>
            </a:solidFill>
          </a:ln>
        </p:spPr>
      </p:pic>
      <p:sp>
        <p:nvSpPr>
          <p:cNvPr id="4" name="Date Placeholder 3"/>
          <p:cNvSpPr>
            <a:spLocks noGrp="1"/>
          </p:cNvSpPr>
          <p:nvPr>
            <p:ph type="dt" sz="half" idx="2"/>
          </p:nvPr>
        </p:nvSpPr>
        <p:spPr/>
        <p:txBody>
          <a:bodyPr/>
          <a:lstStyle/>
          <a:p>
            <a:r>
              <a:rPr lang="en-US" smtClean="0"/>
              <a:t>25 Apr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spTree>
    <p:extLst>
      <p:ext uri="{BB962C8B-B14F-4D97-AF65-F5344CB8AC3E}">
        <p14:creationId xmlns:p14="http://schemas.microsoft.com/office/powerpoint/2010/main" val="3930845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13086</Words>
  <Application>Microsoft Office PowerPoint</Application>
  <PresentationFormat>Widescreen</PresentationFormat>
  <Paragraphs>1075</Paragraphs>
  <Slides>180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180</vt:i4>
      </vt:variant>
    </vt:vector>
  </HeadingPairs>
  <TitlesOfParts>
    <vt:vector size="189"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NOTE</vt:lpstr>
      <vt:lpstr>What is ASP.NET Platform?</vt:lpstr>
      <vt:lpstr>ASP.NET Foundation</vt:lpstr>
      <vt:lpstr>ASP.NET Services</vt:lpstr>
      <vt:lpstr>Figure 1-1 || 1-2</vt:lpstr>
      <vt:lpstr>ASP.NET Platform &amp; MVC: Relationship </vt:lpstr>
      <vt:lpstr>What Do You Need to Know?</vt:lpstr>
      <vt:lpstr>What’s the Structure of This Book?</vt:lpstr>
      <vt:lpstr>What’s the Structure of This Book?      |</vt:lpstr>
      <vt:lpstr>Are There Lots of Examples?</vt:lpstr>
      <vt:lpstr>Listing 1-1 || 1-2</vt:lpstr>
      <vt:lpstr>Where Can You Get the Example Code?</vt:lpstr>
      <vt:lpstr>What Software Do You Need for This Book?</vt:lpstr>
      <vt:lpstr>What Software Do You Need for This Book?    |</vt:lpstr>
      <vt:lpstr>TIP</vt:lpstr>
      <vt:lpstr>Preparing Visual Studio</vt:lpstr>
      <vt:lpstr>Figure 1-4</vt:lpstr>
      <vt:lpstr>TIP</vt:lpstr>
      <vt:lpstr>Getting Google Chrome</vt:lpstr>
      <vt:lpstr>PowerPoint Presentation</vt:lpstr>
      <vt:lpstr>Intro</vt:lpstr>
      <vt:lpstr>Understanding the MVC Pattern</vt:lpstr>
      <vt:lpstr>Understanding the MVC Pattern       |</vt:lpstr>
      <vt:lpstr>Interaction in MVC Application</vt:lpstr>
      <vt:lpstr>View Engine</vt:lpstr>
      <vt:lpstr>Models</vt:lpstr>
      <vt:lpstr>Controllers</vt:lpstr>
      <vt:lpstr>Understanding the Benefits of the MVC Pattern</vt:lpstr>
      <vt:lpstr>Understanding Benefits of the MVC Pattern     |</vt:lpstr>
      <vt:lpstr>Creating the Example Project</vt:lpstr>
      <vt:lpstr>Creating the MVC Components</vt:lpstr>
      <vt:lpstr>Listing 2-1</vt:lpstr>
      <vt:lpstr>Model</vt:lpstr>
      <vt:lpstr>Controller</vt:lpstr>
      <vt:lpstr>Listing 2-2</vt:lpstr>
      <vt:lpstr>NOTE</vt:lpstr>
      <vt:lpstr>Action Methods</vt:lpstr>
      <vt:lpstr>View</vt:lpstr>
      <vt:lpstr>View              |</vt:lpstr>
      <vt:lpstr>Figure 2-4</vt:lpstr>
      <vt:lpstr>Listing 2-3</vt:lpstr>
      <vt:lpstr>Testing the Application</vt:lpstr>
      <vt:lpstr>Figure 2-5</vt:lpstr>
      <vt:lpstr>Adding Packages to the Project</vt:lpstr>
      <vt:lpstr>Adding Packages to the Project       |</vt:lpstr>
      <vt:lpstr>NuGet</vt:lpstr>
      <vt:lpstr>TIP</vt:lpstr>
      <vt:lpstr>NOTE</vt:lpstr>
      <vt:lpstr>Using Bootstrap</vt:lpstr>
      <vt:lpstr>Using Bootstrap           |</vt:lpstr>
      <vt:lpstr>Listing 2-4</vt:lpstr>
      <vt:lpstr>Figure 2-6</vt:lpstr>
      <vt:lpstr>Table 2-1</vt:lpstr>
      <vt:lpstr>TIP</vt:lpstr>
      <vt:lpstr>HTML Helpers</vt:lpstr>
      <vt:lpstr>PowerPoint Presentation</vt:lpstr>
      <vt:lpstr>Intro</vt:lpstr>
      <vt:lpstr>Preparing the Example Project</vt:lpstr>
      <vt:lpstr>The ASP.NET Application Life Cycle</vt:lpstr>
      <vt:lpstr>Table 3-2</vt:lpstr>
      <vt:lpstr>Understanding the Application Life Cycle</vt:lpstr>
      <vt:lpstr>Global Application Class</vt:lpstr>
      <vt:lpstr>Global Application Class         |</vt:lpstr>
      <vt:lpstr>Listing 3-2</vt:lpstr>
      <vt:lpstr>Receiving Notifications: Application Start &amp; End</vt:lpstr>
      <vt:lpstr>Receiving Notifications: Application Start &amp; End  |</vt:lpstr>
      <vt:lpstr>Table 3-3</vt:lpstr>
      <vt:lpstr>Figure 3-1</vt:lpstr>
      <vt:lpstr>Testing the Start and Stop Notifications</vt:lpstr>
      <vt:lpstr>Listing 3-3</vt:lpstr>
      <vt:lpstr>Testing the Start Notification</vt:lpstr>
      <vt:lpstr>Figure 3-2</vt:lpstr>
      <vt:lpstr>Testing the Stop Notification</vt:lpstr>
      <vt:lpstr>Figure 3-3 || 3-4</vt:lpstr>
      <vt:lpstr>The ASP.NET Request Life Cycle</vt:lpstr>
      <vt:lpstr>Table: 3-4</vt:lpstr>
      <vt:lpstr>Understanding the Request Life Cycle (RLC)</vt:lpstr>
      <vt:lpstr>Table 3-5</vt:lpstr>
      <vt:lpstr>Table 3-5             |</vt:lpstr>
      <vt:lpstr>LIFE OF A RLC HTTPAPPLICATION OBJECT</vt:lpstr>
      <vt:lpstr>Understanding Modules and Handlers</vt:lpstr>
      <vt:lpstr>Understanding Modules and Handlers          |</vt:lpstr>
      <vt:lpstr>Understanding Modules and Handlers        |||</vt:lpstr>
      <vt:lpstr>Figure 3-5</vt:lpstr>
      <vt:lpstr>Handling Request Life-Cycle Events :Special Methods</vt:lpstr>
      <vt:lpstr>Handling Request Life-Cycle Events:Special Methods |</vt:lpstr>
      <vt:lpstr>Displaying the Event Information</vt:lpstr>
      <vt:lpstr>TIP</vt:lpstr>
      <vt:lpstr>Handling Request LC Events - Without Special Methods</vt:lpstr>
      <vt:lpstr>The ASP.NET Context Objects</vt:lpstr>
      <vt:lpstr>Table 3-8</vt:lpstr>
      <vt:lpstr>Understanding the ASP.NET Context Objects</vt:lpstr>
      <vt:lpstr>Table 3-9</vt:lpstr>
      <vt:lpstr>Table: 3-9                  |</vt:lpstr>
      <vt:lpstr>Table: 3-10</vt:lpstr>
      <vt:lpstr>Context, Base and Wrapper Classes</vt:lpstr>
      <vt:lpstr>Context, Base and Wrapper Classes      |</vt:lpstr>
      <vt:lpstr>Working with HttpApplication Objects</vt:lpstr>
      <vt:lpstr>Table – 3.11</vt:lpstr>
      <vt:lpstr>Handling Property Exceptions</vt:lpstr>
      <vt:lpstr>Listing 3-9</vt:lpstr>
      <vt:lpstr>HttpRequest Objects</vt:lpstr>
      <vt:lpstr>Table – 3.12</vt:lpstr>
      <vt:lpstr>Table – 3.12                 |</vt:lpstr>
      <vt:lpstr>Table – 3.13</vt:lpstr>
      <vt:lpstr>Table – 3.14</vt:lpstr>
      <vt:lpstr>HttpResponse Objects</vt:lpstr>
      <vt:lpstr>Table – 3.15</vt:lpstr>
      <vt:lpstr>Table – 3.15                 |</vt:lpstr>
      <vt:lpstr>Table – 3.16</vt:lpstr>
      <vt:lpstr>PowerPoint Presentation</vt:lpstr>
      <vt:lpstr>Intro</vt:lpstr>
      <vt:lpstr>Preparing the Example Project</vt:lpstr>
      <vt:lpstr>ASP.NET Modules</vt:lpstr>
      <vt:lpstr>Creating a Module</vt:lpstr>
      <vt:lpstr>Listing 4-2</vt:lpstr>
      <vt:lpstr>Setting Up the Event Handlers</vt:lpstr>
      <vt:lpstr>Handling the BeginRequest Event</vt:lpstr>
      <vt:lpstr>Handling the EndRequest Event</vt:lpstr>
      <vt:lpstr>Registering a Module</vt:lpstr>
      <vt:lpstr>Testing the Module</vt:lpstr>
      <vt:lpstr>Figure 4-2</vt:lpstr>
      <vt:lpstr>Creating Self-registering Module</vt:lpstr>
      <vt:lpstr>Table 4-4</vt:lpstr>
      <vt:lpstr>Creating the Project</vt:lpstr>
      <vt:lpstr>Using Module Events</vt:lpstr>
      <vt:lpstr>Understanding the Built-in Modules</vt:lpstr>
      <vt:lpstr>PowerPoint Presentation</vt:lpstr>
      <vt:lpstr>Intro</vt:lpstr>
      <vt:lpstr>Preparing the Example Project</vt:lpstr>
      <vt:lpstr>ASP.NET Handlers</vt:lpstr>
      <vt:lpstr>Creating a Handler</vt:lpstr>
      <vt:lpstr>Creating Asynchronous Handlers</vt:lpstr>
      <vt:lpstr>Creating Modules That Provide Services to Handlers</vt:lpstr>
      <vt:lpstr>Custom Handler Factories</vt:lpstr>
      <vt:lpstr>PowerPoint Presentation</vt:lpstr>
      <vt:lpstr>PowerPoint Presentation</vt:lpstr>
      <vt:lpstr>PowerPoint Presentation</vt:lpstr>
      <vt:lpstr>PowerPoint Presentation</vt:lpstr>
      <vt:lpstr>Intro</vt:lpstr>
      <vt:lpstr>Table 9-1</vt:lpstr>
      <vt:lpstr>Preparing the Example Project</vt:lpstr>
      <vt:lpstr>Listing 9-1</vt:lpstr>
      <vt:lpstr>Listing 9-2</vt:lpstr>
      <vt:lpstr>Figure 9-1</vt:lpstr>
      <vt:lpstr>ASP.NET Configuration</vt:lpstr>
      <vt:lpstr>Table 9-2</vt:lpstr>
      <vt:lpstr>Understanding the Configuration Hierarchy</vt:lpstr>
      <vt:lpstr>Understanding the Configuration Hierarchy    |</vt:lpstr>
      <vt:lpstr>Understanding the Configuration Hierarchy   ||</vt:lpstr>
      <vt:lpstr>Understanding the Configuration Hierarchy  |||</vt:lpstr>
      <vt:lpstr>Table 9-3</vt:lpstr>
      <vt:lpstr>Table 9-3                  |</vt:lpstr>
      <vt:lpstr>Figure 9-2</vt:lpstr>
      <vt:lpstr>NOTE</vt:lpstr>
      <vt:lpstr>Working with Basic Configuration Data</vt:lpstr>
      <vt:lpstr>Table 9-4</vt:lpstr>
      <vt:lpstr>Table 9-5</vt:lpstr>
      <vt:lpstr>Using Application Settings</vt:lpstr>
      <vt:lpstr>Listing 9-3</vt:lpstr>
      <vt:lpstr>Grouping Settings Together</vt:lpstr>
      <vt:lpstr>Overriding Configuration Settings</vt:lpstr>
      <vt:lpstr>Navigating the ASP.NET Configuration Elements</vt:lpstr>
      <vt:lpstr>PowerPoint Presentation</vt:lpstr>
      <vt:lpstr>Intro</vt:lpstr>
      <vt:lpstr>Application State Data</vt:lpstr>
      <vt:lpstr>Application State in Context</vt:lpstr>
      <vt:lpstr>Using Application State</vt:lpstr>
      <vt:lpstr>Table 10-3</vt:lpstr>
      <vt:lpstr>Sessions and Session State Data</vt:lpstr>
      <vt:lpstr>Configuring Sessions and Session State</vt:lpstr>
      <vt:lpstr>Caching Data</vt:lpstr>
      <vt:lpstr>Caching Content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126</cp:revision>
  <dcterms:created xsi:type="dcterms:W3CDTF">2018-04-26T03:21:35Z</dcterms:created>
  <dcterms:modified xsi:type="dcterms:W3CDTF">2018-06-21T10:51:24Z</dcterms:modified>
</cp:coreProperties>
</file>